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9" r:id="rId3"/>
    <p:sldId id="257" r:id="rId4"/>
    <p:sldId id="269" r:id="rId5"/>
    <p:sldId id="271" r:id="rId6"/>
    <p:sldId id="273" r:id="rId7"/>
    <p:sldId id="274" r:id="rId8"/>
    <p:sldId id="258" r:id="rId9"/>
    <p:sldId id="270" r:id="rId10"/>
    <p:sldId id="260" r:id="rId11"/>
    <p:sldId id="261" r:id="rId12"/>
    <p:sldId id="262" r:id="rId13"/>
    <p:sldId id="263" r:id="rId14"/>
    <p:sldId id="275" r:id="rId15"/>
    <p:sldId id="264" r:id="rId16"/>
    <p:sldId id="266" r:id="rId17"/>
    <p:sldId id="276" r:id="rId18"/>
    <p:sldId id="287" r:id="rId19"/>
    <p:sldId id="267" r:id="rId20"/>
    <p:sldId id="278" r:id="rId21"/>
    <p:sldId id="288" r:id="rId22"/>
    <p:sldId id="277" r:id="rId23"/>
    <p:sldId id="280" r:id="rId24"/>
    <p:sldId id="279" r:id="rId25"/>
    <p:sldId id="282" r:id="rId26"/>
    <p:sldId id="281" r:id="rId27"/>
    <p:sldId id="268" r:id="rId28"/>
    <p:sldId id="283" r:id="rId29"/>
    <p:sldId id="286" r:id="rId30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59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59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8223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857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8440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501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082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27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71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318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896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68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06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49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567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859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E0767-39F3-4037-ADA8-ECDF5AEE9D62}" type="datetimeFigureOut">
              <a:rPr lang="ru-RU" smtClean="0"/>
              <a:t>26.04.2024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3D118ED-5088-4EA1-A801-DBD143D61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75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377" y="104503"/>
            <a:ext cx="7289073" cy="340940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0343" y="104503"/>
            <a:ext cx="10394270" cy="6557554"/>
          </a:xfrm>
        </p:spPr>
        <p:txBody>
          <a:bodyPr>
            <a:norm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HelveticaNeu"/>
              </a:rPr>
              <a:t/>
            </a:r>
            <a:br>
              <a:rPr lang="ru-RU" sz="6000" dirty="0">
                <a:solidFill>
                  <a:srgbClr val="000000"/>
                </a:solidFill>
                <a:latin typeface="HelveticaNeu"/>
              </a:rPr>
            </a:br>
            <a:r>
              <a:rPr lang="ru-RU" sz="6000" dirty="0">
                <a:latin typeface="HelveticaNeu"/>
              </a:rPr>
              <a:t/>
            </a:r>
            <a:br>
              <a:rPr lang="ru-RU" sz="6000" dirty="0">
                <a:latin typeface="HelveticaNeu"/>
              </a:rPr>
            </a:br>
            <a:r>
              <a:rPr lang="ru-RU" sz="6000" dirty="0">
                <a:latin typeface="HelveticaNeu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ДЛЯ РОДИТЕЛЕЙ ОБУЧАЮЩИХСЯ 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раннему выявлению и реагированию на деструктивное поведение несовершеннолетних, проявляющееся под воздействием информации негативного характера, распространяемой в сети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Интернет»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60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30630"/>
            <a:ext cx="8911687" cy="1227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>
                <a:solidFill>
                  <a:srgbClr val="000000"/>
                </a:solidFill>
                <a:latin typeface="HelveticaNeu"/>
              </a:rPr>
              <a:t/>
            </a:r>
            <a:br>
              <a:rPr lang="ru-RU" sz="4000" dirty="0">
                <a:solidFill>
                  <a:srgbClr val="000000"/>
                </a:solidFill>
                <a:latin typeface="HelveticaNeu"/>
              </a:rPr>
            </a:br>
            <a:r>
              <a:rPr 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ОТНОШЕНИЮ К СЕБЕ </a:t>
            </a: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27463" y="1483258"/>
            <a:ext cx="11090366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dirty="0"/>
          </a:p>
          <a:p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риском для жизни и (или) здоровья (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паркур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зацепинг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иные) </a:t>
            </a:r>
          </a:p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 зависимость, патологическая страсть к азартным играм </a:t>
            </a:r>
          </a:p>
          <a:p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алкоголя, наркотиков,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видоизменение собственного тела (татуировки,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шрамирование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пирсинг) </a:t>
            </a:r>
          </a:p>
          <a:p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суицидальное поведение, суицид </a:t>
            </a:r>
            <a:endParaRPr kumimoji="0" lang="ru-RU" altLang="ru-RU" sz="3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9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7258" y="0"/>
            <a:ext cx="9444446" cy="73152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ПРИЗНАКИ </a:t>
            </a:r>
            <a:b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6103" y="627017"/>
            <a:ext cx="10515600" cy="61264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возбудимость (преувеличенная и/или несоответствующая эмоциональная реакция: смеется без повода или смеется над смертью, плачет без повода или плачет при позитивных сообщениях, агрессивно реагирует на незначительные замечания или шутки), тревожность, перерастающая в грубость, откровенную агрессию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зацикленность на негативных эмоциях, склонность к депрессиям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утрата прежнего эмоционального контакта с близкими людьми </a:t>
            </a:r>
          </a:p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проявление навязчивых движений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избегание зрительного контакта (уводит взгляд, предпочитает смотреть вниз, себе под ноги)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неспособность сопереживать, сочувствовать другим людям 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стремление показать свое «бесстрашие» окружающим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стремление быть в центре внимания любой ценой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нелюдимость, отчужденность в школьной среде, в семейно- бытовых взаимоотношениях, отсутствие друзей, низкие навыки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231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69818"/>
            <a:ext cx="8911687" cy="69233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ВО ВНЕШНЕМ ВИДЕ </a:t>
            </a:r>
            <a:r>
              <a:rPr lang="ru-RU" u="sng" dirty="0"/>
              <a:t/>
            </a:r>
            <a:br>
              <a:rPr lang="ru-RU" u="sng" dirty="0"/>
            </a:br>
            <a:endParaRPr lang="ru-RU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6103" y="862148"/>
            <a:ext cx="10450286" cy="5995851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деструктивной символики во внешнем виде (одежда с агрессивными надписями и изображениями, смена обуви на «грубую», военизированную) 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нежелание следить за своим внешним видом </a:t>
            </a:r>
          </a:p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наличие (появление) синяков, ран, царапин на теле или голове 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появление следов краски на одежде, руках (в случае нанесения на поверхности рекламы интернет-магазинов наркотиков часто используются аэрозольные баллоны) </a:t>
            </a:r>
          </a:p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появление у несовершеннолетнего дорогостоящей обуви, одежды, других вещей, собственных денежных средств, источник получения которых он не может объяснить (данный факт может свидетельствовать о получении дохода от наркоторговли)</a:t>
            </a:r>
          </a:p>
        </p:txBody>
      </p:sp>
    </p:spTree>
    <p:extLst>
      <p:ext uri="{BB962C8B-B14F-4D97-AF65-F5344CB8AC3E}">
        <p14:creationId xmlns:p14="http://schemas.microsoft.com/office/powerpoint/2010/main" val="227191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3601" y="219161"/>
            <a:ext cx="8911687" cy="1113250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ПОВЕДЕНИИ (ВНЕШНИЕ ПРИЗНАКИ) </a:t>
            </a:r>
            <a:br>
              <a:rPr lang="ru-RU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6023" y="1149531"/>
            <a:ext cx="11168743" cy="5512526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конфликтное поведение (частые конфликты с учителями и сверстниками, участие в травле (</a:t>
            </a:r>
            <a:r>
              <a:rPr lang="ru-RU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буллинге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3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тетради или записной книжки, в которую записывает имена других людей, агрессивные высказывания в их отношении, либо делает негативные рисунки (ребенок угрожает окружающим тем, что запишет чье-то имя в свою тетрадь или записную книжку) </a:t>
            </a: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проявление интереса к неприятным зрелищам, «ужастикам», частый просмотр фильмов со сценами насилия, суицида </a:t>
            </a:r>
          </a:p>
          <a:p>
            <a:r>
              <a:rPr lang="ru-RU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участие в неформальных асоциальных группах сверстников (безнадзорные подростки, склонные к противоправному поведению) </a:t>
            </a:r>
          </a:p>
          <a:p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трансляция деструктивного контента в социальных сетях (выкладывание личных фото, пересылка понравившихся фото, «лайки») </a:t>
            </a:r>
          </a:p>
        </p:txBody>
      </p:sp>
    </p:spTree>
    <p:extLst>
      <p:ext uri="{BB962C8B-B14F-4D97-AF65-F5344CB8AC3E}">
        <p14:creationId xmlns:p14="http://schemas.microsoft.com/office/powerpoint/2010/main" val="86547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1155" y="444137"/>
            <a:ext cx="10959736" cy="6217920"/>
          </a:xfrm>
        </p:spPr>
        <p:txBody>
          <a:bodyPr>
            <a:normAutofit fontScale="92500"/>
          </a:bodyPr>
          <a:lstStyle/>
          <a:p>
            <a:pPr lvl="0">
              <a:buClr>
                <a:srgbClr val="92278F"/>
              </a:buClr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навязчивое рисование (рисует жуткие и пугающие картины либо просто заштриховывает бумагу) </a:t>
            </a:r>
          </a:p>
          <a:p>
            <a:pPr lvl="0">
              <a:buClr>
                <a:srgbClr val="92278F"/>
              </a:buClr>
            </a:pP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коллекционирование и демонстрация оружия (чаще всего ножей) </a:t>
            </a:r>
          </a:p>
          <a:p>
            <a:pPr lvl="0">
              <a:buClr>
                <a:srgbClr val="92278F"/>
              </a:buClr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пассивный протест (уходы из дома, бродяжничество, отказ от приемов пищи, отказ от речевого общения) </a:t>
            </a:r>
          </a:p>
          <a:p>
            <a:pPr lvl="0">
              <a:buClr>
                <a:srgbClr val="92278F"/>
              </a:buClr>
            </a:pP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жестокое обращение с животными, со сверстниками (частое участие в драках), другими людьми </a:t>
            </a:r>
          </a:p>
          <a:p>
            <a:pPr lvl="0">
              <a:buClr>
                <a:srgbClr val="92278F"/>
              </a:buClr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увлечение компьютерными играми, содержащими сцены насилия и жестокости </a:t>
            </a:r>
          </a:p>
          <a:p>
            <a:pPr lvl="0">
              <a:buClr>
                <a:srgbClr val="92278F"/>
              </a:buClr>
            </a:pPr>
            <a:r>
              <a:rPr lang="ru-RU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поджогах, «играх» с легковоспламеняющимися и взрывоопасными веществами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539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6651" y="483326"/>
            <a:ext cx="10959738" cy="5943600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резкие и внезапные изменения в поведении (отказ от обучения, участия в школьных мероприятиях, секциях, пропуски школьных занятий, потеря интереса к любимому учебному предмету) 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подражание асоциальным формам поведения окружающих, которые имеют авторитет для ребенка (слепое копирование негативных форм поведения, речи, манеры одеваться и др.) </a:t>
            </a:r>
          </a:p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появление у несовершеннолетнего (приобретение) предметов и веществ, которые могут быть использованы для закладок наркотиков (перочинные складные ножи и иные предметы, используемые для создания отверстий в стенах домов, полостей в грунте под закладки (обычно на лезвии остаются следы земли, известки, бетона или краски); пластиковые пакеты малого размера; небольшие магниты; липкая лента или скотч; рабочие перчатки), для рекламы интернет-магазинов наркотиков (аэрозольные баллоны с краской, трафареты, кисти и валики) </a:t>
            </a:r>
          </a:p>
        </p:txBody>
      </p:sp>
    </p:spTree>
    <p:extLst>
      <p:ext uri="{BB962C8B-B14F-4D97-AF65-F5344CB8AC3E}">
        <p14:creationId xmlns:p14="http://schemas.microsoft.com/office/powerpoint/2010/main" val="102340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4583" y="274320"/>
            <a:ext cx="11247120" cy="6348549"/>
          </a:xfrm>
        </p:spPr>
        <p:txBody>
          <a:bodyPr>
            <a:normAutofit fontScale="85000" lnSpcReduction="20000"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появление у ребенка информации, которую он пытается утаить от родителей (законных представителей) (ведет переписку (общается по телефону) с неизвестными взрослыми собеседниками; заводит на семейном компьютере чаты и отдельные папки, на которые установлен пароль; хранит в смартфоне фотографии с участками местности, помещений, зданий или изображений с фрагментами карты населенного пункта без объяснений причин (это могут быть полученные от наркоторговца локации, где должна быть заложена закладка, или фотоотчеты несовершеннолетнего наркокурьера) 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ребенок срочно (внезапно) выходит из дома под различными предлогами в позднее время суток (обычно курьеры-закладчики наркотиков работают по внезапно появившимся заказам в темное время суток) </a:t>
            </a:r>
          </a:p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использование в речи новых, нехарактерных для Вашего ребенка выражений, слов, терминов, криминального сленга; манера говорить производит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впечатление «заезженной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пластинки» из-за повторяющихся, как будто заученных текстов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436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3223" y="182880"/>
            <a:ext cx="10659291" cy="1267097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делать, чтобы оградить ребенка от негативного воздействия в сети интернет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8640" y="1293223"/>
            <a:ext cx="11403874" cy="535577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объяснять ребенку, что далеко не всё, что он может прочесть и увидеть в Интернете, - это правда.</a:t>
            </a:r>
          </a:p>
          <a:p>
            <a:pPr algn="just"/>
            <a:r>
              <a:rPr lang="ru-RU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Осваивать Интернет-технологии, завести аккаунт в популярных социальных сетях (особенно если там зарегистрирован ребенок).</a:t>
            </a:r>
          </a:p>
          <a:p>
            <a:pPr algn="just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средства блокирования нежелательного материала, средства родительского контроля, с помощью которых возможно ограничивать нежелательный контент, продолжительность нахождения в сети, а так же пользование Интернетом в ночное время.</a:t>
            </a:r>
          </a:p>
          <a:p>
            <a:pPr algn="just"/>
            <a:r>
              <a:rPr lang="ru-RU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Приучать себя и ребенка к конфиденциальности: не сообщать персональные данные, адрес, не рассказывать о материальном состоянии семьи, не делиться проблемами публично.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002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8903" y="156754"/>
            <a:ext cx="10855233" cy="6518366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 другом своему ребенку в социальных сетях (делиться позитивной информацией, изучать поступающие от него ссылки, узнавать о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вертуальных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друзьях, о встречах с ними ребенка в реальной жизни; если ребенка что-то пугает или настораживает, ему кто-то угрожает в социальных сетях, в переписке, то он обязательно должен сообщать об этом родителям).</a:t>
            </a:r>
          </a:p>
          <a:p>
            <a:pPr algn="just"/>
            <a:r>
              <a:rPr lang="ru-RU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Договариваться о возможности установки на гаджеты ребенка новых программ и приложений только с родительского ведома и согласия.</a:t>
            </a:r>
          </a:p>
          <a:p>
            <a:pPr algn="just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Ограничивать время пользования гаджетами с выходом в Интернет (проведите </a:t>
            </a:r>
            <a:r>
              <a:rPr lang="ru-RU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ребенком час без Интернета, а потом и день без него).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94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48194"/>
            <a:ext cx="8911687" cy="195942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 ПРИ ВЫЯВЛЕНИИ ТРЕВОЖНЫХ СИГНАЛОВ ДЕСТРУКТИВНОГО ПОВЕДЕНИЯ РЕБЕНКА </a:t>
            </a:r>
            <a:endParaRPr lang="ru-RU" sz="3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943" y="2455863"/>
            <a:ext cx="8621486" cy="3853497"/>
          </a:xfrm>
        </p:spPr>
      </p:pic>
    </p:spTree>
    <p:extLst>
      <p:ext uri="{BB962C8B-B14F-4D97-AF65-F5344CB8AC3E}">
        <p14:creationId xmlns:p14="http://schemas.microsoft.com/office/powerpoint/2010/main" val="348993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4927" y="248193"/>
            <a:ext cx="10162902" cy="60742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Жизнестойкость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 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англ.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hardiness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«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выносливость», 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«устойчивость», «закалённость») — способность личности выдерживать 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стрессовые ситуации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сохраняя при этом внутреннюю сбалансированность без снижения успешности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  <a:endParaRPr lang="ru-RU" sz="4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3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7017" y="195943"/>
            <a:ext cx="11429999" cy="64661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выявлении признаков деструктивного поведения ребенку требуется психологическая помощь.</a:t>
            </a:r>
          </a:p>
          <a:p>
            <a:pPr marL="0" indent="0" algn="ctr">
              <a:buNone/>
            </a:pPr>
            <a:r>
              <a:rPr lang="ru-RU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РЕКОМЕНДУЕТСЯ</a:t>
            </a:r>
          </a:p>
          <a:p>
            <a:pPr algn="just"/>
            <a:r>
              <a:rPr lang="ru-RU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роявить к ребенку заботу и ласку (постараться открыто обсудить причины поведения, появления деструктивных признаков, но при этом </a:t>
            </a:r>
            <a:r>
              <a:rPr lang="ru-RU" sz="24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допускать в речи </a:t>
            </a: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осуждающих</a:t>
            </a:r>
            <a:r>
              <a:rPr lang="ru-RU" sz="24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фраз и </a:t>
            </a:r>
            <a:r>
              <a:rPr lang="ru-RU" sz="24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обвинять </a:t>
            </a:r>
            <a:r>
              <a:rPr lang="ru-RU" sz="24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в совершении чего-либо предосудительного)</a:t>
            </a:r>
          </a:p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Рассказать о своих проблемах и переживаниях в его возрасте (о собственном отношении к выявленной проблеме (к наркотикам, жестокости, травле, протестным движениям, и др.)</a:t>
            </a:r>
          </a:p>
          <a:p>
            <a:pPr algn="just"/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меры по кратковременному изменению информационной среды несовершеннолетнего (обеспечить совместный с ним досуг в течение нескольких дней – например, без предупреждения отправить в гости, в другой населенный пункт, на дачу, в горы  или на море; внезапная пропажа ребенка из поля зрения лица, вовлекающего в деструкцию, часто влечет прекращение дальнейшего «сотрудничества»)</a:t>
            </a:r>
            <a:endParaRPr lang="ru-RU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99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7339" y="182880"/>
            <a:ext cx="10414363" cy="6675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цель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переключить внимание и активизировать положительные качества и внутренний потенциал ребенка, мотивировать на социально-позитивное и законопослушное поведение.</a:t>
            </a:r>
          </a:p>
          <a:p>
            <a:pPr algn="just"/>
            <a:r>
              <a:rPr lang="ru-RU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родителей (законных представителей) по устранению факторов риска, развитию личностных ресурсов ребенка, созданию поддерживающей среды </a:t>
            </a:r>
            <a:r>
              <a:rPr lang="ru-RU" sz="2800" b="1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помогут не допустить развитие деструктивного поведения</a:t>
            </a:r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Предупредить деструктивное поведение подростка поможет родительская забота, своевременное обращение к специалистам (психологам, медицинским работникам и др.). </a:t>
            </a:r>
            <a:r>
              <a:rPr lang="ru-RU" sz="28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 лучше предотвратить беду, чем исправлять разрушающий характер деструктивного поведения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54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5577" y="248193"/>
            <a:ext cx="11656423" cy="66098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ДЕЙСТВУЕМ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КОНСТРУКТИВНО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СОЗИДАТЕЛЬНО 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 </a:t>
            </a:r>
            <a:r>
              <a:rPr lang="ru-RU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ПРЕДУПРЕЖДАЕТ</a:t>
            </a:r>
            <a:r>
              <a:rPr lang="ru-RU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ДЕСТРУКТИВНОЕ ПОВЕДЕНИЕ, ЕСЛИ </a:t>
            </a:r>
            <a:r>
              <a:rPr lang="ru-RU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ведет вместе с ребенком здоровый образ жизни </a:t>
            </a:r>
          </a:p>
          <a:p>
            <a:r>
              <a:rPr lang="ru-RU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 с ребенком совместный культурный досуг, способствует творческому самовыражению ребенка </a:t>
            </a:r>
          </a:p>
          <a:p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воспитывает ребенка в доверительных отношениях (говорит о своих чувствах с ребенком, интересуется его переживаниями, проблемами), развивает у него позитивное мышление, помогает в разрешении межличностных конфликтов без негативных последствий 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07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6571" y="169817"/>
            <a:ext cx="11704320" cy="6361612"/>
          </a:xfrm>
        </p:spPr>
        <p:txBody>
          <a:bodyPr>
            <a:noAutofit/>
          </a:bodyPr>
          <a:lstStyle/>
          <a:p>
            <a:pPr lvl="0">
              <a:buClr>
                <a:srgbClr val="92278F"/>
              </a:buClr>
            </a:pP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 ребенка общению с другими людьми, взаимодействию в команде, управлению своими эмоциями </a:t>
            </a:r>
          </a:p>
          <a:p>
            <a:pPr lvl="0">
              <a:buClr>
                <a:srgbClr val="92278F"/>
              </a:buClr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заботится о гражданско-патриотическом воспитании, формирует чувство отторжения насилия, создает негативный образ и формирует эмоциональное неприятие экстремистских формирований и их лидеров </a:t>
            </a:r>
          </a:p>
          <a:p>
            <a:pPr lvl="0">
              <a:buClr>
                <a:srgbClr val="92278F"/>
              </a:buClr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поощряет участие ребенка в детских и молодежных движениях и объединениях, способствующих его социализации, самоопределению, выявлению интересов, занятию позитивными видами деятельности </a:t>
            </a:r>
          </a:p>
          <a:p>
            <a:pPr lvl="0">
              <a:buClr>
                <a:srgbClr val="92278F"/>
              </a:buClr>
            </a:pPr>
            <a:r>
              <a:rPr lang="ru-RU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поощряет стремление ребенка к созиданию, желание делать что-то своими руками (как альтернатива разрушению)</a:t>
            </a:r>
            <a:endParaRPr lang="ru-RU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64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2047" y="222070"/>
            <a:ext cx="10384970" cy="107115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ПРИЕМЫ, КОТОРЫЕ ПОМОГАЮТ НАЛАДИТЬ КОНТАКТ С РЕБЕНКОМ </a:t>
            </a:r>
            <a:r>
              <a:rPr lang="ru-RU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3143" y="1293223"/>
            <a:ext cx="11403874" cy="5421086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СЛУШАНИЕ» </a:t>
            </a:r>
          </a:p>
          <a:p>
            <a:pPr algn="just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подростковом возрасте повелительное наклонение при общении («Пора спать!», «Убери телефон», «Выключай компьютер!») вызывает агрессию, обиду. Подросток прекрасно различает, слушаете ли Вы его или сделали вид, что участвуете в разговоре. Всего несколько минут внимательного активного слушания могут Вам помочь. Задавайте вопросы, на которые невозможно ответить «да» или «нет», предполагающие развернутый ответ («Как?», «Какой?», «Почему?», «Каким образом?»). </a:t>
            </a:r>
          </a:p>
          <a:p>
            <a:pPr algn="just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Выражайте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словами свое эмоциональное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состояния ребенка: «Меня очень волнует...», «Я вижу, тебя огорчает, что...», «Тебе грустно (тревожно, плохо, обидно), я чувствую. Почему?». </a:t>
            </a:r>
          </a:p>
          <a:p>
            <a:pPr marL="0" indent="0" algn="ctr">
              <a:buNone/>
            </a:pPr>
            <a:r>
              <a:rPr lang="ru-RU" sz="28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«активном слушании» ребенок сам продвигается в решении своей проблемы. </a:t>
            </a:r>
          </a:p>
        </p:txBody>
      </p:sp>
    </p:spTree>
    <p:extLst>
      <p:ext uri="{BB962C8B-B14F-4D97-AF65-F5344CB8AC3E}">
        <p14:creationId xmlns:p14="http://schemas.microsoft.com/office/powerpoint/2010/main" val="315996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1" y="561703"/>
            <a:ext cx="10959736" cy="59305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«КОНТАКТ ГЛАЗ» </a:t>
            </a:r>
          </a:p>
          <a:p>
            <a:pPr algn="just"/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разговор «состоялся», Ваш взгляд должен встречаться со взглядом ребенка около 60 – 70% всего времени общения. Взгляд, выражение лица — это возможность проявить теплые чувства друг к другу. </a:t>
            </a:r>
            <a:r>
              <a:rPr lang="ru-RU" sz="32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Вспомните, первая улыбка на лице младенца появляется в ответ на Ваше лицо и улыбку.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Тревожные, неуверенные дети больше всего нуждаются в контакте глаз. Ласковый взгляд, теплая улыбка, переданная взглядом, выражение лица — эта информация также отпечатывается в сознании ребенка, как и сказанные слова.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412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406" y="0"/>
            <a:ext cx="9793378" cy="849086"/>
          </a:xfrm>
        </p:spPr>
        <p:txBody>
          <a:bodyPr>
            <a:noAutofit/>
          </a:bodyPr>
          <a:lstStyle/>
          <a:p>
            <a:r>
              <a:rPr lang="ru-RU" sz="28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«ТАКТИЛЬНЫЙ КОНТАКТ»</a:t>
            </a:r>
            <a:r>
              <a:rPr lang="ru-RU" sz="2800" u="sng" dirty="0"/>
              <a:t> </a:t>
            </a:r>
            <a:br>
              <a:rPr lang="ru-RU" sz="2800" u="sng" dirty="0"/>
            </a:br>
            <a:endParaRPr lang="ru-RU" sz="2800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451" y="770708"/>
            <a:ext cx="11456126" cy="5878285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очень важен физический контакт. Обнимайте Вашего ребенка не менее четырех раз в день. Многие родители не понимают, как важно для ребенка, когда его обнимают, прижимают к себе, тормошат, целуют. Не бойтесь, что заласканному ребенку будет в жизни трудно. Теплые прикосновения смягчают душу и снимают напряжение. Возня, борьба, похлопывание по плечу, потасовки, шутливые бои позволяют мальчику чувствовать мужскую поддержку отца. Для мальчика эти «медвежьи шалости» не менее важны, чем для девочки «телячьи нежности». </a:t>
            </a:r>
          </a:p>
          <a:p>
            <a:pPr algn="just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мере того, как дети растут, они становятся все более нетерпимыми к спонтанным ласкам, но иногда у них возникает острая потребность в родительской любви, выражаемой через телесный контакт, нежность и ласку, поэтому очень важно не пропустить такие моменты.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Помните!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мы с Вами делаем, должно идти на пользу нашим детям, укреплять ребенка, а не разрушать его.</a:t>
            </a:r>
          </a:p>
        </p:txBody>
      </p:sp>
    </p:spTree>
    <p:extLst>
      <p:ext uri="{BB962C8B-B14F-4D97-AF65-F5344CB8AC3E}">
        <p14:creationId xmlns:p14="http://schemas.microsoft.com/office/powerpoint/2010/main" val="97721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1234" y="182880"/>
            <a:ext cx="10480765" cy="101890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 СЛУЖБ ПОМОЩИ И ПОДДЕРЖКИ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КУДА </a:t>
            </a:r>
            <a:r>
              <a:rPr lang="ru-RU" sz="31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ЗА ПСИХОЛОГИЧЕСКОЙ ПОМОЩ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ЬЮ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3223" y="1201783"/>
            <a:ext cx="10646228" cy="5264331"/>
          </a:xfrm>
        </p:spPr>
        <p:txBody>
          <a:bodyPr>
            <a:normAutofit/>
          </a:bodyPr>
          <a:lstStyle/>
          <a:p>
            <a:endParaRPr lang="ru-RU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</a:t>
            </a: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телефон доверия (бесплатно, круглосуточно) 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https://telefon-doveria.ru/about/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тел.: 8–800–2000–122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Линия помощи «Дети Онлайн» — служба телефонного и онлайн- консультирования оказывает психологическую и информационную поддержку детям и подросткам, столкнувшимся с различными проблемами в Интернете 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http://detionline.com/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тел.: 8–800–25–000–15 </a:t>
            </a:r>
          </a:p>
        </p:txBody>
      </p:sp>
    </p:spTree>
    <p:extLst>
      <p:ext uri="{BB962C8B-B14F-4D97-AF65-F5344CB8AC3E}">
        <p14:creationId xmlns:p14="http://schemas.microsoft.com/office/powerpoint/2010/main" val="337893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795" y="143692"/>
            <a:ext cx="10572205" cy="9927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КУДА СООБЩИТЬ ОБ ОПАСНОМ КОНТЕНТЕ И ОБ ОБНАРУЖЕННОЙ В СЕТИ ИНТЕРНЕТ ИНФОРМАЦИИ, ПРИЧИНЯЮЩЕЙ ВРЕД ЗДОРОВЬЮ И РАЗВИТИЮ РЕБЕНКА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3771" y="744583"/>
            <a:ext cx="11207932" cy="61134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выявления опасного Интернет-ресурса, а также если Ваш ребенок сообщил информацию о других детях, которые играют в опасные «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квесты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входят в сомнительные сообщества в социальных сетях, </a:t>
            </a:r>
            <a:r>
              <a:rPr lang="ru-RU" sz="2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сообщите об этом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Полиция России: 02 (102, 112).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Роскомнадзор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https://eais.rkn.gov.ru/feedback/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Автономная некоммерческая организация «Центр изучения и сетевого мониторинга молодежной среды» https://www.cism-ms.ru/ob-organizatsii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Ассоциация «Лига безопасного Интернета»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http://ligainternet.ru/hotline/ тел.: 8-800-700-56-76 Региональная общественная организация «Центр Интернет- технологий» (РОЦИТ) https://rocit.ru/hotline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89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12000" contras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9"/>
          <a:stretch>
            <a:fillRect/>
          </a:stretch>
        </p:blipFill>
        <p:spPr bwMode="auto">
          <a:xfrm>
            <a:off x="3396343" y="444137"/>
            <a:ext cx="6884125" cy="6021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852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59430" y="261258"/>
            <a:ext cx="9545182" cy="1872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4297" y="261258"/>
            <a:ext cx="10162903" cy="187234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группе риска находятся дети и подростки, которым не хватает родительского внимания и поддержки, а также те, чье нахождение в сети Интернет не контролируется родителями.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2133600"/>
            <a:ext cx="11247120" cy="4606834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pPr marL="0" indent="0" algn="just">
              <a:buNone/>
            </a:pP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Современное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прогрессивное развитие общества помимо позитивных тенденций несет в себе также негативные факторы, которые не лучшим образом воздействуют на детей: </a:t>
            </a:r>
            <a:r>
              <a:rPr lang="ru-RU" sz="32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стремительный темп жизни, вседозволенность, легкодоступность информации, запрещенных веществ, новые формы насилия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Разрушительное </a:t>
            </a: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подростков может быть напрямую связано с получением негативной информации из СМИ, Интернета, компьютерных игр.</a:t>
            </a:r>
          </a:p>
        </p:txBody>
      </p:sp>
    </p:spTree>
    <p:extLst>
      <p:ext uri="{BB962C8B-B14F-4D97-AF65-F5344CB8AC3E}">
        <p14:creationId xmlns:p14="http://schemas.microsoft.com/office/powerpoint/2010/main" val="20712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0709" y="404949"/>
            <a:ext cx="11325497" cy="6100354"/>
          </a:xfrm>
        </p:spPr>
        <p:txBody>
          <a:bodyPr>
            <a:noAutofit/>
          </a:bodyPr>
          <a:lstStyle/>
          <a:p>
            <a:pPr marL="0" lvl="0" indent="0" algn="ctr">
              <a:buClr>
                <a:srgbClr val="92278F"/>
              </a:buClr>
              <a:buNone/>
            </a:pP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Деструктивное поведение</a:t>
            </a:r>
            <a:r>
              <a:rPr lang="ru-RU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4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</a:p>
          <a:p>
            <a:pPr marL="0" lvl="0" indent="0" algn="ctr">
              <a:buClr>
                <a:srgbClr val="92278F"/>
              </a:buClr>
              <a:buNone/>
            </a:pP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действия (словесные или практические), направленные на </a:t>
            </a:r>
            <a:r>
              <a:rPr lang="ru-RU" sz="4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разрушение</a:t>
            </a: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внешних и внутренних структур; стремление человека нарушить свою внутреннюю гармонию, нанести вред себе или окружающим</a:t>
            </a: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ctr">
              <a:buClr>
                <a:srgbClr val="92278F"/>
              </a:buClr>
              <a:buNone/>
            </a:pPr>
            <a:r>
              <a:rPr lang="ru-RU" sz="4400" dirty="0"/>
              <a:t/>
            </a:r>
            <a:br>
              <a:rPr lang="ru-RU" sz="4400" dirty="0"/>
            </a:b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92278F"/>
              </a:buClr>
            </a:pPr>
            <a:endParaRPr lang="ru-RU" sz="4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43694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5475" y="574766"/>
            <a:ext cx="10489474" cy="533645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Деструктивное поведение связано с комплексом сочетающихся психологических, поведенческих и внешних факторов риска. Наличие одного или нескольких 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признаков </a:t>
            </a:r>
            <a:r>
              <a:rPr lang="ru-RU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временным проявлением, случайностью, </a:t>
            </a:r>
            <a:endParaRPr lang="ru-RU" sz="4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ПРИВЛЕЧЬ ВНИМАНИЕ РОДИТЕЛЕЙ</a:t>
            </a:r>
            <a:r>
              <a:rPr lang="ru-RU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33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6366" y="209006"/>
            <a:ext cx="10123713" cy="120178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ОПАСНОСТИ В ИНТЕРНЕТЕ </a:t>
            </a:r>
            <a:b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И ПОДРОСТКОВ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3589" y="1541417"/>
            <a:ext cx="10551023" cy="5055326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2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КОММУНИКАЦИОННЫЕ РИСКИ </a:t>
            </a:r>
          </a:p>
          <a:p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(интернет- травля) 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манипуляция сознанием детей и подростков (пропаганда экстремистского, антисоциального поведения, суицидов, вовлечение в опасные игры) 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«незнакомый друг» в социальных сетях</a:t>
            </a:r>
          </a:p>
          <a:p>
            <a:pPr marL="0" indent="0" algn="ctr">
              <a:buNone/>
            </a:pPr>
            <a:r>
              <a:rPr lang="ru-RU" sz="32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РИСКИ 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незаконный сбор персональных данных несовершеннолетних и (или) распространение их в открытом доступе 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повреждение устройств, распространение имеющейся на них информации, повреждение программного обеспечения, кража персональных данных в результате действия вредоносных программ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71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4479" y="209005"/>
            <a:ext cx="10384971" cy="60872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ПОТРЕБИТЕЛЬСКИЕ РИСКИ </a:t>
            </a:r>
          </a:p>
          <a:p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кибермошенничество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кража личных данных техническими средствами 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хищение персональной информации в процессе интернет-шопинга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КОНТЕНТНЫЕ РИСКИ 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«шок-контент» (материалы (тексты, фото, видео, аудио), которые законодательно запрещены для публикации; вызывают у пользователя резко негативные чувства и ощущения: страх, ужас, отвращение, унижение) </a:t>
            </a:r>
          </a:p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 сайтов для взрослых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582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177" y="624109"/>
            <a:ext cx="9888583" cy="4444279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ПРОЯВЛЕНИЯ ДЕСТРУКТИВНОГО ПОВЕДЕНИЯ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 flipV="1">
            <a:off x="457200" y="-233065"/>
            <a:ext cx="727601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4572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Rectangle 12"/>
          <p:cNvSpPr>
            <a:spLocks noChangeArrowheads="1"/>
          </p:cNvSpPr>
          <p:nvPr/>
        </p:nvSpPr>
        <p:spPr bwMode="auto">
          <a:xfrm>
            <a:off x="6096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Rectangle 13"/>
          <p:cNvSpPr>
            <a:spLocks noChangeArrowheads="1"/>
          </p:cNvSpPr>
          <p:nvPr/>
        </p:nvSpPr>
        <p:spPr bwMode="auto">
          <a:xfrm rot="10544247">
            <a:off x="778710" y="726485"/>
            <a:ext cx="133849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0" name="Рисунок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566" y="2194560"/>
            <a:ext cx="8164285" cy="37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10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8983" y="182880"/>
            <a:ext cx="10345784" cy="809897"/>
          </a:xfrm>
        </p:spPr>
        <p:txBody>
          <a:bodyPr>
            <a:normAutofit fontScale="90000"/>
          </a:bodyPr>
          <a:lstStyle/>
          <a:p>
            <a:pPr lvl="0"/>
            <a:r>
              <a:rPr lang="ru-RU" altLang="ru-RU" sz="40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отношению к окружающим и внешней среде:</a:t>
            </a:r>
            <a:br>
              <a:rPr lang="ru-RU" altLang="ru-RU" sz="4000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>
                <a:solidFill>
                  <a:srgbClr val="000000"/>
                </a:solidFill>
                <a:latin typeface="HelveticaNeu"/>
              </a:rPr>
              <a:t/>
            </a:r>
            <a:br>
              <a:rPr lang="ru-RU" sz="5400" dirty="0">
                <a:solidFill>
                  <a:srgbClr val="000000"/>
                </a:solidFill>
                <a:latin typeface="HelveticaNeu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4767" y="679269"/>
            <a:ext cx="11430000" cy="5995851"/>
          </a:xfrm>
        </p:spPr>
        <p:txBody>
          <a:bodyPr>
            <a:normAutofit fontScale="25000" lnSpcReduction="20000"/>
          </a:bodyPr>
          <a:lstStyle/>
          <a:p>
            <a:pPr marR="1600">
              <a:lnSpc>
                <a:spcPct val="120000"/>
              </a:lnSpc>
            </a:pPr>
            <a:r>
              <a:rPr lang="ru-RU" sz="1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намеренное </a:t>
            </a:r>
            <a:r>
              <a:rPr lang="ru-RU" sz="1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социальных отношений (революционные действия, террористические акты, перевороты, протестные движения с агрессивными проявлениями, экстремизм) </a:t>
            </a:r>
          </a:p>
          <a:p>
            <a:pPr>
              <a:lnSpc>
                <a:spcPct val="120000"/>
              </a:lnSpc>
            </a:pPr>
            <a:r>
              <a:rPr lang="ru-RU" sz="11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причинение физического ущерба другим людям (побои, драки (регулярные и/или массовые), убийство) </a:t>
            </a:r>
          </a:p>
          <a:p>
            <a:pPr>
              <a:lnSpc>
                <a:spcPct val="120000"/>
              </a:lnSpc>
            </a:pPr>
            <a:r>
              <a:rPr lang="ru-RU" sz="1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моральное унижение других людей, провоцирование конфликтов, участие в травле (</a:t>
            </a:r>
            <a:r>
              <a:rPr lang="ru-RU" sz="11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буллинге</a:t>
            </a:r>
            <a:r>
              <a:rPr lang="ru-RU" sz="1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120000"/>
              </a:lnSpc>
            </a:pPr>
            <a:r>
              <a:rPr lang="ru-RU" sz="11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жестокость к животным (пытки, умерщвление, издевательства) </a:t>
            </a:r>
          </a:p>
          <a:p>
            <a:pPr>
              <a:lnSpc>
                <a:spcPct val="120000"/>
              </a:lnSpc>
            </a:pPr>
            <a:r>
              <a:rPr lang="ru-RU" sz="1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вандализм (порча неодушевленных предметов, разрушение памятников архитектуры, произведений искусства и др.) </a:t>
            </a:r>
          </a:p>
          <a:p>
            <a:pPr>
              <a:lnSpc>
                <a:spcPct val="120000"/>
              </a:lnSpc>
            </a:pPr>
            <a:r>
              <a:rPr lang="ru-RU" sz="11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экоцид (нанесение вреда объектам природы) </a:t>
            </a:r>
          </a:p>
          <a:p>
            <a:pPr>
              <a:lnSpc>
                <a:spcPct val="120000"/>
              </a:lnSpc>
            </a:pPr>
            <a:r>
              <a:rPr lang="ru-RU" sz="1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сквернословие</a:t>
            </a:r>
            <a:r>
              <a:rPr lang="ru-RU" alt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0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430</TotalTime>
  <Words>2096</Words>
  <Application>Microsoft Office PowerPoint</Application>
  <PresentationFormat>Произвольный</PresentationFormat>
  <Paragraphs>143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Легкий дым</vt:lpstr>
      <vt:lpstr>   «АЛГОРИТМ ДЕЙСТВИЙ ДЛЯ РОДИТЕЛЕЙ ОБУЧАЮЩИХСЯ  по раннему выявлению и реагированию на деструктивное поведение несовершеннолетних, проявляющееся под воздействием информации негативного характера, распространяемой в сети Интернет» </vt:lpstr>
      <vt:lpstr>Презентация PowerPoint</vt:lpstr>
      <vt:lpstr>В группе риска находятся дети и подростки, которым не хватает родительского внимания и поддержки, а также те, чье нахождение в сети Интернет не контролируется родителями.</vt:lpstr>
      <vt:lpstr>Презентация PowerPoint</vt:lpstr>
      <vt:lpstr>Презентация PowerPoint</vt:lpstr>
      <vt:lpstr>ОСНОВНЫЕ ОПАСНОСТИ В ИНТЕРНЕТЕ  ДЛЯ ДЕТЕЙ И ПОДРОСТКОВ</vt:lpstr>
      <vt:lpstr>Презентация PowerPoint</vt:lpstr>
      <vt:lpstr>ПРОЯВЛЕНИЯ ДЕСТРУКТИВНОГО ПОВЕДЕНИЯ</vt:lpstr>
      <vt:lpstr>По отношению к окружающим и внешней среде:  </vt:lpstr>
      <vt:lpstr> ПО ОТНОШЕНИЮ К СЕБЕ   </vt:lpstr>
      <vt:lpstr>ПСИХОЛОГИЧЕСКИЕ ПРИЗНАКИ  </vt:lpstr>
      <vt:lpstr>ИЗМЕНЕНИЯ ВО ВНЕШНЕМ ВИДЕ  </vt:lpstr>
      <vt:lpstr>ИЗМЕНЕНИЯ В ПОВЕДЕНИИ (ВНЕШНИЕ ПРИЗНАКИ)  </vt:lpstr>
      <vt:lpstr>Презентация PowerPoint</vt:lpstr>
      <vt:lpstr>Презентация PowerPoint</vt:lpstr>
      <vt:lpstr>Презентация PowerPoint</vt:lpstr>
      <vt:lpstr>Что делать, чтобы оградить ребенка от негативного воздействия в сети интернет</vt:lpstr>
      <vt:lpstr>Презентация PowerPoint</vt:lpstr>
      <vt:lpstr> ЧТО ДЕЛАТЬ ПРИ ВЫЯВЛЕНИИ ТРЕВОЖНЫХ СИГНАЛОВ ДЕСТРУКТИВНОГО ПОВЕДЕНИЯ РЕБЕНКА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ПРИЕМЫ, КОТОРЫЕ ПОМОГАЮТ НАЛАДИТЬ КОНТАКТ С РЕБЕНКОМ  </vt:lpstr>
      <vt:lpstr>Презентация PowerPoint</vt:lpstr>
      <vt:lpstr>«ТАКТИЛЬНЫЙ КОНТАКТ»  </vt:lpstr>
      <vt:lpstr>КОНТАКТЫ СЛУЖБ ПОМОЩИ И ПОДДЕРЖКИ  КУДА ОБРАТИТЬСЯ ЗА ПСИХОЛОГИЧЕСКОЙ ПОМОЩЬЮ   </vt:lpstr>
      <vt:lpstr>КУДА СООБЩИТЬ ОБ ОПАСНОМ КОНТЕНТЕ И ОБ ОБНАРУЖЕННОЙ В СЕТИ ИНТЕРНЕТ ИНФОРМАЦИИ, ПРИЧИНЯЮЩЕЙ ВРЕД ЗДОРОВЬЮ И РАЗВИТИЮ РЕБЕНКА 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</cp:lastModifiedBy>
  <cp:revision>33</cp:revision>
  <cp:lastPrinted>2021-03-01T08:44:26Z</cp:lastPrinted>
  <dcterms:created xsi:type="dcterms:W3CDTF">2021-02-27T16:02:02Z</dcterms:created>
  <dcterms:modified xsi:type="dcterms:W3CDTF">2024-04-26T08:28:56Z</dcterms:modified>
</cp:coreProperties>
</file>