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4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63089" y="1619757"/>
            <a:ext cx="663194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1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72891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5172891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58001" y="214375"/>
            <a:ext cx="2357374" cy="12223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62826" y="4665726"/>
            <a:ext cx="2281173" cy="17347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6728" y="499999"/>
            <a:ext cx="6130543" cy="199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1345" y="2118486"/>
            <a:ext cx="7941309" cy="3176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1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rl.ru/ru/faq/fire_speed.htm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575" y="209549"/>
              <a:ext cx="8353425" cy="16287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86688" y="381761"/>
            <a:ext cx="7111365" cy="12325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1798320">
              <a:lnSpc>
                <a:spcPts val="4710"/>
              </a:lnSpc>
              <a:spcBef>
                <a:spcPts val="280"/>
              </a:spcBef>
            </a:pPr>
            <a:r>
              <a:rPr sz="4000" i="1" spc="-15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Профилактика </a:t>
            </a:r>
            <a:r>
              <a:rPr sz="4000" i="1" spc="-10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000" i="1" spc="-25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пожаров</a:t>
            </a:r>
            <a:r>
              <a:rPr sz="4000" i="1" spc="80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000" i="1" spc="-5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4000" i="1" spc="80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000" i="1" spc="-10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жилых</a:t>
            </a:r>
            <a:r>
              <a:rPr sz="4000" i="1" spc="105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000" i="1" spc="-25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помещениях</a:t>
            </a:r>
            <a:endParaRPr sz="4000" dirty="0">
              <a:solidFill>
                <a:schemeClr val="accent4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5200" y="3413185"/>
            <a:ext cx="2433815" cy="3172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8001" y="214375"/>
            <a:ext cx="2357374" cy="12223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62826" y="4665726"/>
            <a:ext cx="2281173" cy="17347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238125"/>
            <a:ext cx="8063865" cy="5087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4389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с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осторожностью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пользуйтесь взрывоопасными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веществами 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(керосин,</a:t>
            </a:r>
            <a:r>
              <a:rPr sz="20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бензин),</a:t>
            </a:r>
            <a:r>
              <a:rPr sz="20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храните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их</a:t>
            </a:r>
            <a:r>
              <a:rPr sz="20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недоступном</a:t>
            </a:r>
            <a:r>
              <a:rPr sz="20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для</a:t>
            </a:r>
            <a:r>
              <a:rPr sz="20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детей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месте;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FF"/>
              </a:buClr>
              <a:buFont typeface="Microsoft Sans Serif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marR="271145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включайте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без </a:t>
            </a:r>
            <a:r>
              <a:rPr sz="20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необходимости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газовые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плиты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и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 оставляйте </a:t>
            </a:r>
            <a:r>
              <a:rPr sz="2000" b="1" spc="-48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конфорки</a:t>
            </a:r>
            <a:r>
              <a:rPr sz="20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включенными</a:t>
            </a:r>
            <a:r>
              <a:rPr sz="20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без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присмотра;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FF"/>
              </a:buClr>
              <a:buFont typeface="Microsoft Sans Serif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соблюдайте</a:t>
            </a:r>
            <a:r>
              <a:rPr sz="20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меры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осторожности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при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использовании</a:t>
            </a:r>
            <a:r>
              <a:rPr sz="20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пиротехники;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0FF"/>
              </a:buClr>
              <a:buFont typeface="Microsoft Sans Serif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во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время </a:t>
            </a:r>
            <a:r>
              <a:rPr sz="20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новогодних 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приготовлений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украшайте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елку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игрушками</a:t>
            </a:r>
            <a:r>
              <a:rPr sz="20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из</a:t>
            </a:r>
            <a:r>
              <a:rPr sz="20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легковоспламеняющихся</a:t>
            </a:r>
            <a:r>
              <a:rPr sz="20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материалов</a:t>
            </a:r>
            <a:r>
              <a:rPr sz="20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(бумага,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вата), не вешайте на дерево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гирлянды,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сделанные самостоятельно, </a:t>
            </a:r>
            <a:r>
              <a:rPr sz="2000" b="1" spc="-48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</a:t>
            </a:r>
            <a:r>
              <a:rPr sz="20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устанавливайте</a:t>
            </a:r>
            <a:r>
              <a:rPr sz="20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ветках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свечи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бенгальские</a:t>
            </a:r>
            <a:r>
              <a:rPr sz="20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огни;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FF"/>
              </a:buClr>
              <a:buFont typeface="Microsoft Sans Serif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</a:t>
            </a:r>
            <a:r>
              <a:rPr sz="20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ищите</a:t>
            </a:r>
            <a:r>
              <a:rPr sz="20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участок</a:t>
            </a:r>
            <a:r>
              <a:rPr sz="20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утечки</a:t>
            </a:r>
            <a:r>
              <a:rPr sz="20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газа с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помощью</a:t>
            </a:r>
            <a:r>
              <a:rPr sz="20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спичек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или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другого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открытого</a:t>
            </a:r>
            <a:r>
              <a:rPr sz="20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огня;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8001" y="214375"/>
            <a:ext cx="2357374" cy="12223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62826" y="4665726"/>
            <a:ext cx="2281173" cy="17347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8540" y="1292808"/>
            <a:ext cx="7965440" cy="4660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836294" indent="-342900" algn="just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при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возникновении пожара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в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доме используйте подручные </a:t>
            </a:r>
            <a:r>
              <a:rPr sz="2000" b="1" spc="-48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предметы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для тушения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(одеяла, мешковина,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грубая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ткань, </a:t>
            </a:r>
            <a:r>
              <a:rPr sz="2000" b="1" spc="-48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стиральный</a:t>
            </a:r>
            <a:r>
              <a:rPr sz="20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порошок,</a:t>
            </a:r>
            <a:r>
              <a:rPr sz="20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вода,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земля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из </a:t>
            </a:r>
            <a:r>
              <a:rPr sz="20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горшков</a:t>
            </a:r>
            <a:r>
              <a:rPr sz="20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с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цветами);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FF"/>
              </a:buClr>
              <a:buFont typeface="Microsoft Sans Serif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4965" marR="104139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во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время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грозы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стойте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возле металлических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дверей, избегайте </a:t>
            </a:r>
            <a:r>
              <a:rPr sz="2000" b="1" spc="-48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сквозняков,</a:t>
            </a:r>
            <a:r>
              <a:rPr sz="20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 касайтесь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электровыключателей;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FF"/>
              </a:buClr>
              <a:buFont typeface="Microsoft Sans Serif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4965" marR="20955" indent="-342900">
              <a:lnSpc>
                <a:spcPct val="100000"/>
              </a:lnSpc>
              <a:buClr>
                <a:srgbClr val="0000FF"/>
              </a:buClr>
              <a:buFont typeface="Microsoft Sans Serif"/>
              <a:buChar char="•"/>
              <a:tabLst>
                <a:tab pos="417830" algn="l"/>
                <a:tab pos="418465" algn="l"/>
              </a:tabLst>
            </a:pPr>
            <a:r>
              <a:rPr dirty="0"/>
              <a:t>	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помните, 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что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каждый 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4-й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пожар начинается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кухне,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поэтому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 </a:t>
            </a:r>
            <a:r>
              <a:rPr sz="2000" b="1" spc="-48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оставляйте 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готовящуюся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пищу без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присмотра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 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долгое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время, не </a:t>
            </a:r>
            <a:r>
              <a:rPr sz="2000" b="1" spc="-48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выливайте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в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раковину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горящее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масло и не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тушите 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его водой, это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приведет</a:t>
            </a:r>
            <a:r>
              <a:rPr sz="20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к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распространению</a:t>
            </a:r>
            <a:r>
              <a:rPr sz="20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огня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по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всему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помещению;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FF"/>
              </a:buClr>
              <a:buFont typeface="Microsoft Sans Serif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при 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печном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отоплении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реже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2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раз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в </a:t>
            </a:r>
            <a:r>
              <a:rPr sz="20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год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прочищайте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трубы, так </a:t>
            </a:r>
            <a:r>
              <a:rPr sz="2000" b="1" spc="-48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как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огонь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способен</a:t>
            </a:r>
            <a:r>
              <a:rPr sz="20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выходить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жилое</a:t>
            </a:r>
            <a:r>
              <a:rPr sz="20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помещение</a:t>
            </a:r>
            <a:r>
              <a:rPr sz="20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через</a:t>
            </a:r>
            <a:r>
              <a:rPr sz="20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трещины;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8001" y="214375"/>
            <a:ext cx="2357374" cy="12223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62826" y="4665726"/>
            <a:ext cx="2281173" cy="17347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990089"/>
            <a:ext cx="7836534" cy="3745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87655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электропроводка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должна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осуществляться 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только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грамотными </a:t>
            </a:r>
            <a:r>
              <a:rPr sz="2000" b="1" spc="-48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специалистами</a:t>
            </a:r>
            <a:r>
              <a:rPr sz="20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и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ни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в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коем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случае</a:t>
            </a:r>
            <a:r>
              <a:rPr sz="20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 самостоятельно;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FF"/>
              </a:buClr>
              <a:buFont typeface="Microsoft Sans Serif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0000FF"/>
              </a:buClr>
              <a:buFont typeface="Microsoft Sans Serif"/>
              <a:buChar char="•"/>
              <a:tabLst>
                <a:tab pos="417830" algn="l"/>
                <a:tab pos="418465" algn="l"/>
              </a:tabLst>
            </a:pPr>
            <a:r>
              <a:rPr dirty="0"/>
              <a:t>	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включайте </a:t>
            </a:r>
            <a:r>
              <a:rPr sz="20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все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приборы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в </a:t>
            </a:r>
            <a:r>
              <a:rPr sz="20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одну </a:t>
            </a:r>
            <a:r>
              <a:rPr sz="20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розетку, 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это </a:t>
            </a:r>
            <a:r>
              <a:rPr sz="20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может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привести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к </a:t>
            </a:r>
            <a:r>
              <a:rPr sz="2000" b="1" spc="-48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перегрузке;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FF"/>
              </a:buClr>
              <a:buFont typeface="Microsoft Sans Serif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marR="192405" indent="-34290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располагайте телевизор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вдали от 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источника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тепла, при первых </a:t>
            </a:r>
            <a:r>
              <a:rPr sz="2000" b="1" spc="-48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признаках 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его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неисправности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следует немедленно 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выключить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технику;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FF"/>
              </a:buClr>
              <a:buFont typeface="Microsoft Sans Serif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не</a:t>
            </a:r>
            <a:r>
              <a:rPr sz="20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закрывайте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холодный</a:t>
            </a:r>
            <a:r>
              <a:rPr sz="20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период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вентиляционные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отверстия.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147" y="281381"/>
            <a:ext cx="7232015" cy="10572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8515" marR="5080" indent="-806450">
              <a:lnSpc>
                <a:spcPct val="99200"/>
              </a:lnSpc>
              <a:spcBef>
                <a:spcPts val="125"/>
              </a:spcBef>
            </a:pPr>
            <a:r>
              <a:rPr sz="2800" spc="-30" dirty="0">
                <a:solidFill>
                  <a:srgbClr val="FF0000"/>
                </a:solidFill>
              </a:rPr>
              <a:t>Научно</a:t>
            </a:r>
            <a:r>
              <a:rPr sz="2800" spc="-20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доказан</a:t>
            </a:r>
            <a:r>
              <a:rPr sz="2800" spc="-5" dirty="0">
                <a:solidFill>
                  <a:srgbClr val="FF0000"/>
                </a:solidFill>
              </a:rPr>
              <a:t> </a:t>
            </a:r>
            <a:r>
              <a:rPr sz="2800" spc="-50" dirty="0">
                <a:solidFill>
                  <a:srgbClr val="FF0000"/>
                </a:solidFill>
              </a:rPr>
              <a:t>факт,</a:t>
            </a:r>
            <a:r>
              <a:rPr sz="2800" spc="20" dirty="0">
                <a:solidFill>
                  <a:srgbClr val="FF0000"/>
                </a:solidFill>
              </a:rPr>
              <a:t> </a:t>
            </a:r>
            <a:r>
              <a:rPr sz="2800" spc="-20" dirty="0">
                <a:solidFill>
                  <a:srgbClr val="FF0000"/>
                </a:solidFill>
              </a:rPr>
              <a:t>что</a:t>
            </a:r>
            <a:r>
              <a:rPr sz="2800" spc="-5" dirty="0">
                <a:solidFill>
                  <a:srgbClr val="FF0000"/>
                </a:solidFill>
              </a:rPr>
              <a:t> </a:t>
            </a:r>
            <a:r>
              <a:rPr sz="2800" spc="-15" dirty="0">
                <a:solidFill>
                  <a:srgbClr val="FF0000"/>
                </a:solidFill>
              </a:rPr>
              <a:t>каждый</a:t>
            </a:r>
            <a:r>
              <a:rPr sz="2800" spc="-5" dirty="0">
                <a:solidFill>
                  <a:srgbClr val="FF0000"/>
                </a:solidFill>
              </a:rPr>
              <a:t> </a:t>
            </a:r>
            <a:r>
              <a:rPr sz="2800" spc="5" dirty="0">
                <a:solidFill>
                  <a:srgbClr val="FF0000"/>
                </a:solidFill>
              </a:rPr>
              <a:t>6-й</a:t>
            </a:r>
            <a:r>
              <a:rPr sz="2800" spc="-5" dirty="0">
                <a:solidFill>
                  <a:srgbClr val="FF0000"/>
                </a:solidFill>
              </a:rPr>
              <a:t> </a:t>
            </a:r>
            <a:r>
              <a:rPr sz="2800" spc="-20" dirty="0">
                <a:solidFill>
                  <a:srgbClr val="FF0000"/>
                </a:solidFill>
              </a:rPr>
              <a:t>пожар </a:t>
            </a:r>
            <a:r>
              <a:rPr sz="2800" spc="-685" dirty="0">
                <a:solidFill>
                  <a:srgbClr val="FF0000"/>
                </a:solidFill>
              </a:rPr>
              <a:t> </a:t>
            </a:r>
            <a:r>
              <a:rPr sz="2800" spc="-30" dirty="0">
                <a:solidFill>
                  <a:srgbClr val="FF0000"/>
                </a:solidFill>
              </a:rPr>
              <a:t>происходит</a:t>
            </a:r>
            <a:r>
              <a:rPr sz="2800" spc="-1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по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вине </a:t>
            </a:r>
            <a:r>
              <a:rPr sz="2800" spc="-15" dirty="0">
                <a:solidFill>
                  <a:srgbClr val="FF0000"/>
                </a:solidFill>
              </a:rPr>
              <a:t>курильщиков</a:t>
            </a:r>
            <a:r>
              <a:rPr sz="4000" spc="-15" dirty="0">
                <a:solidFill>
                  <a:srgbClr val="FF0000"/>
                </a:solidFill>
              </a:rPr>
              <a:t>.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5672" y="2132076"/>
            <a:ext cx="4416552" cy="35021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8001" y="214375"/>
            <a:ext cx="2357374" cy="122237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50564" y="2811778"/>
            <a:ext cx="5393690" cy="4046220"/>
            <a:chOff x="3750564" y="2811778"/>
            <a:chExt cx="5393690" cy="40462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2826" y="4665725"/>
              <a:ext cx="2281173" cy="17347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0564" y="2811778"/>
              <a:ext cx="5393436" cy="404622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793494" y="735329"/>
            <a:ext cx="6579234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69010" indent="-3429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Соблюдение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элементарных</a:t>
            </a:r>
            <a:r>
              <a:rPr sz="2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мер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пожарной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безопасности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поможет</a:t>
            </a:r>
            <a:endParaRPr sz="28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сохранить вам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имущество,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крышу над </a:t>
            </a:r>
            <a:r>
              <a:rPr sz="2800" b="1" spc="-6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головой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 самое 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дорогое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жизнь.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8001" y="214375"/>
            <a:ext cx="2357374" cy="12223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62826" y="4665726"/>
            <a:ext cx="2281173" cy="17347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93367" y="1233932"/>
            <a:ext cx="703834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430" indent="-3429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Нужно</a:t>
            </a:r>
            <a:r>
              <a:rPr sz="3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ПОМНИТЬ,</a:t>
            </a:r>
            <a:r>
              <a:rPr sz="3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что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предупредить </a:t>
            </a:r>
            <a:r>
              <a:rPr sz="3200" b="1" spc="-7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пожар,</a:t>
            </a:r>
            <a:r>
              <a:rPr sz="3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значит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обеспечить</a:t>
            </a:r>
            <a:r>
              <a:rPr sz="3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свою</a:t>
            </a:r>
            <a:endParaRPr sz="32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безопасность!</a:t>
            </a:r>
            <a:r>
              <a:rPr sz="3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Нужно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на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словах,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а </a:t>
            </a:r>
            <a:r>
              <a:rPr sz="3200" b="1" spc="-7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деле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сделать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все,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чтобы</a:t>
            </a:r>
            <a:r>
              <a:rPr sz="3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допустить</a:t>
            </a:r>
            <a:r>
              <a:rPr sz="3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беду!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5976" y="3784091"/>
            <a:ext cx="3194304" cy="26609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642" y="998982"/>
            <a:ext cx="6173470" cy="2454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70890" indent="-3429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Малейшая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неосторожность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и </a:t>
            </a:r>
            <a:r>
              <a:rPr spc="-78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беспечность </a:t>
            </a:r>
            <a:r>
              <a:rPr dirty="0">
                <a:solidFill>
                  <a:srgbClr val="FF0000"/>
                </a:solidFill>
              </a:rPr>
              <a:t>в вопросах 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обеспечения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пожарной</a:t>
            </a:r>
          </a:p>
          <a:p>
            <a:pPr marL="355600" marR="5080">
              <a:lnSpc>
                <a:spcPts val="3760"/>
              </a:lnSpc>
              <a:spcBef>
                <a:spcPts val="175"/>
              </a:spcBef>
            </a:pPr>
            <a:r>
              <a:rPr spc="-5" dirty="0">
                <a:solidFill>
                  <a:srgbClr val="FF0000"/>
                </a:solidFill>
              </a:rPr>
              <a:t>безопасности </a:t>
            </a:r>
            <a:r>
              <a:rPr spc="-30" dirty="0">
                <a:solidFill>
                  <a:srgbClr val="FF0000"/>
                </a:solidFill>
              </a:rPr>
              <a:t>может </a:t>
            </a:r>
            <a:r>
              <a:rPr dirty="0">
                <a:solidFill>
                  <a:srgbClr val="FF0000"/>
                </a:solidFill>
              </a:rPr>
              <a:t>привести к </a:t>
            </a:r>
            <a:r>
              <a:rPr spc="-78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большой</a:t>
            </a:r>
            <a:r>
              <a:rPr spc="-60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беде.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5851" y="3643884"/>
            <a:ext cx="4037076" cy="30281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4106" y="4509071"/>
            <a:ext cx="1876298" cy="21314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4175" marR="5080" indent="-372110">
              <a:lnSpc>
                <a:spcPct val="100000"/>
              </a:lnSpc>
              <a:spcBef>
                <a:spcPts val="105"/>
              </a:spcBef>
            </a:pPr>
            <a:r>
              <a:rPr dirty="0"/>
              <a:t>В случае </a:t>
            </a:r>
            <a:r>
              <a:rPr spc="-10" dirty="0"/>
              <a:t>возникновения </a:t>
            </a:r>
            <a:r>
              <a:rPr spc="-15" dirty="0"/>
              <a:t>пожара </a:t>
            </a:r>
            <a:r>
              <a:rPr spc="-10" dirty="0"/>
              <a:t>без </a:t>
            </a:r>
            <a:r>
              <a:rPr spc="-785" dirty="0"/>
              <a:t> </a:t>
            </a:r>
            <a:r>
              <a:rPr spc="-10" dirty="0"/>
              <a:t>промедления</a:t>
            </a:r>
            <a:r>
              <a:rPr spc="-30" dirty="0"/>
              <a:t> </a:t>
            </a:r>
            <a:r>
              <a:rPr spc="-5" dirty="0"/>
              <a:t>звоните </a:t>
            </a:r>
            <a:r>
              <a:rPr dirty="0"/>
              <a:t>на</a:t>
            </a:r>
            <a:r>
              <a:rPr spc="-5" dirty="0"/>
              <a:t> </a:t>
            </a:r>
            <a:r>
              <a:rPr spc="5" dirty="0"/>
              <a:t>телефон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42107" y="2595499"/>
            <a:ext cx="531495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91310" marR="5080" indent="-1579245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спасения: </a:t>
            </a:r>
            <a:r>
              <a:rPr sz="4000" b="1" u="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«</a:t>
            </a:r>
            <a:r>
              <a:rPr sz="4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101»</a:t>
            </a:r>
            <a:r>
              <a:rPr sz="40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173" y="287858"/>
            <a:ext cx="56191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FF0000"/>
                </a:solidFill>
              </a:rPr>
              <a:t>Спасибо</a:t>
            </a:r>
            <a:r>
              <a:rPr sz="4400" spc="-5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за</a:t>
            </a:r>
            <a:r>
              <a:rPr sz="4400" spc="-30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внимание!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729" y="2276982"/>
            <a:ext cx="3644900" cy="30907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9093" y="1110234"/>
            <a:ext cx="7759700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00710">
              <a:lnSpc>
                <a:spcPct val="100000"/>
              </a:lnSpc>
              <a:spcBef>
                <a:spcPts val="95"/>
              </a:spcBef>
              <a:tabLst>
                <a:tab pos="4519930" algn="l"/>
              </a:tabLst>
            </a:pPr>
            <a:r>
              <a:rPr sz="28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Пожар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sz="28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это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всегда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беда,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которая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приходит </a:t>
            </a:r>
            <a:r>
              <a:rPr sz="28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внезапно</a:t>
            </a:r>
            <a:r>
              <a:rPr sz="28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sz="28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уничтожает</a:t>
            </a:r>
            <a:r>
              <a:rPr sz="2800" b="1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всё	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 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своём пути.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Не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щадит</a:t>
            </a:r>
            <a:r>
              <a:rPr sz="2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он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ни 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нажитое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годами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имущество, </a:t>
            </a:r>
            <a:r>
              <a:rPr sz="2800" b="1" spc="-6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ни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человеческие</a:t>
            </a:r>
            <a:r>
              <a:rPr sz="28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жизни.</a:t>
            </a:r>
            <a:endParaRPr sz="2800">
              <a:latin typeface="Times New Roman"/>
              <a:cs typeface="Times New Roman"/>
            </a:endParaRPr>
          </a:p>
          <a:p>
            <a:pPr marL="99060" marR="5080" indent="-86995">
              <a:lnSpc>
                <a:spcPct val="100000"/>
              </a:lnSpc>
            </a:pP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Но</a:t>
            </a:r>
            <a:r>
              <a:rPr sz="28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может</a:t>
            </a:r>
            <a:r>
              <a:rPr sz="2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ли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эта 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стихия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появиться 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сама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по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себе, </a:t>
            </a:r>
            <a:r>
              <a:rPr sz="2800" b="1" spc="-6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без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всяких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причин.</a:t>
            </a:r>
            <a:r>
              <a:rPr sz="28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Статистика</a:t>
            </a:r>
            <a:r>
              <a:rPr sz="28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показывает,</a:t>
            </a:r>
            <a:endParaRPr sz="2800">
              <a:latin typeface="Times New Roman"/>
              <a:cs typeface="Times New Roman"/>
            </a:endParaRPr>
          </a:p>
          <a:p>
            <a:pPr marL="12700" marR="431165">
              <a:lnSpc>
                <a:spcPct val="100000"/>
              </a:lnSpc>
              <a:spcBef>
                <a:spcPts val="5"/>
              </a:spcBef>
            </a:pPr>
            <a:r>
              <a:rPr sz="28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что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в </a:t>
            </a:r>
            <a:r>
              <a:rPr sz="2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большинстве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случаях</a:t>
            </a:r>
            <a:r>
              <a:rPr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свою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роль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играет </a:t>
            </a:r>
            <a:r>
              <a:rPr sz="2800" b="1" spc="-6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человеческий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фактор.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598" y="221437"/>
            <a:ext cx="57562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FF0000"/>
                </a:solidFill>
                <a:latin typeface="Times New Roman"/>
                <a:cs typeface="Times New Roman"/>
              </a:rPr>
              <a:t>Основные</a:t>
            </a:r>
            <a:r>
              <a:rPr sz="3600" b="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FF0000"/>
                </a:solidFill>
                <a:latin typeface="Times New Roman"/>
                <a:cs typeface="Times New Roman"/>
              </a:rPr>
              <a:t>причины</a:t>
            </a:r>
            <a:r>
              <a:rPr sz="3600" b="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0" spc="-15" dirty="0">
                <a:solidFill>
                  <a:srgbClr val="FF0000"/>
                </a:solidFill>
                <a:latin typeface="Times New Roman"/>
                <a:cs typeface="Times New Roman"/>
              </a:rPr>
              <a:t>пожаров: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2805"/>
            <a:ext cx="7510145" cy="244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 marR="5080" indent="-31623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16230" algn="l"/>
              </a:tabLst>
            </a:pP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неосторожное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обращение с огнем, в </a:t>
            </a:r>
            <a:r>
              <a:rPr sz="24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том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числе и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при </a:t>
            </a:r>
            <a:r>
              <a:rPr sz="2400" b="1" spc="-5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курении.</a:t>
            </a:r>
            <a:endParaRPr sz="2400">
              <a:latin typeface="Times New Roman"/>
              <a:cs typeface="Times New Roman"/>
            </a:endParaRPr>
          </a:p>
          <a:p>
            <a:pPr marL="391795" indent="-37973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91795" algn="l"/>
                <a:tab pos="392430" algn="l"/>
              </a:tabLst>
            </a:pP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неправильная</a:t>
            </a:r>
            <a:r>
              <a:rPr sz="24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эксплуатация</a:t>
            </a:r>
            <a:r>
              <a:rPr sz="24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электрооборудований.</a:t>
            </a:r>
            <a:endParaRPr sz="2400">
              <a:latin typeface="Times New Roman"/>
              <a:cs typeface="Times New Roman"/>
            </a:endParaRPr>
          </a:p>
          <a:p>
            <a:pPr marL="391795" indent="-37973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91795" algn="l"/>
                <a:tab pos="392430" algn="l"/>
              </a:tabLst>
            </a:pPr>
            <a:r>
              <a:rPr sz="24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поджог.</a:t>
            </a:r>
            <a:endParaRPr sz="2400">
              <a:latin typeface="Times New Roman"/>
              <a:cs typeface="Times New Roman"/>
            </a:endParaRPr>
          </a:p>
          <a:p>
            <a:pPr marL="355600" marR="668655" indent="-342900">
              <a:lnSpc>
                <a:spcPct val="100000"/>
              </a:lnSpc>
              <a:spcBef>
                <a:spcPts val="575"/>
              </a:spcBef>
              <a:buClr>
                <a:srgbClr val="0000FF"/>
              </a:buClr>
              <a:buFont typeface="Times New Roman"/>
              <a:buAutoNum type="arabicPeriod"/>
              <a:tabLst>
                <a:tab pos="391795" algn="l"/>
                <a:tab pos="392430" algn="l"/>
              </a:tabLst>
            </a:pPr>
            <a:r>
              <a:rPr dirty="0"/>
              <a:t>	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нарушение</a:t>
            </a:r>
            <a:r>
              <a:rPr sz="24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правил</a:t>
            </a:r>
            <a:r>
              <a:rPr sz="2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устройства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эксплуатация </a:t>
            </a:r>
            <a:r>
              <a:rPr sz="2400" b="1" spc="-5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отопительных</a:t>
            </a:r>
            <a:r>
              <a:rPr sz="24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печей.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2498" y="663956"/>
            <a:ext cx="5081905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i="1" spc="-30" dirty="0">
                <a:solidFill>
                  <a:srgbClr val="0000FF"/>
                </a:solidFill>
                <a:latin typeface="Arial"/>
                <a:cs typeface="Arial"/>
              </a:rPr>
              <a:t>Три </a:t>
            </a:r>
            <a:r>
              <a:rPr sz="3200" b="1" i="1" dirty="0">
                <a:solidFill>
                  <a:srgbClr val="0000FF"/>
                </a:solidFill>
                <a:latin typeface="Arial"/>
                <a:cs typeface="Arial"/>
              </a:rPr>
              <a:t>из </a:t>
            </a:r>
            <a:r>
              <a:rPr sz="3200" b="1" i="1" spc="-10" dirty="0">
                <a:solidFill>
                  <a:srgbClr val="0000FF"/>
                </a:solidFill>
                <a:latin typeface="Arial"/>
                <a:cs typeface="Arial"/>
              </a:rPr>
              <a:t>четырех случаев </a:t>
            </a:r>
            <a:r>
              <a:rPr sz="3200" b="1" i="1" spc="-8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000FF"/>
                </a:solidFill>
                <a:latin typeface="Arial"/>
                <a:cs typeface="Arial"/>
              </a:rPr>
              <a:t>пожаров </a:t>
            </a:r>
            <a:r>
              <a:rPr sz="3200" b="1" i="1" spc="-15" dirty="0">
                <a:solidFill>
                  <a:srgbClr val="0000FF"/>
                </a:solidFill>
                <a:latin typeface="Arial"/>
                <a:cs typeface="Arial"/>
              </a:rPr>
              <a:t>происходят </a:t>
            </a:r>
            <a:r>
              <a:rPr sz="3200" b="1" i="1" dirty="0">
                <a:solidFill>
                  <a:srgbClr val="0000FF"/>
                </a:solidFill>
                <a:latin typeface="Arial"/>
                <a:cs typeface="Arial"/>
              </a:rPr>
              <a:t>в </a:t>
            </a:r>
            <a:r>
              <a:rPr sz="3200" b="1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i="1" spc="-30" dirty="0">
                <a:solidFill>
                  <a:srgbClr val="0000FF"/>
                </a:solidFill>
                <a:latin typeface="Arial"/>
                <a:cs typeface="Arial"/>
              </a:rPr>
              <a:t>результате </a:t>
            </a:r>
            <a:r>
              <a:rPr sz="3200" b="1" i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000FF"/>
                </a:solidFill>
                <a:latin typeface="Arial"/>
                <a:cs typeface="Arial"/>
              </a:rPr>
              <a:t>небрежности </a:t>
            </a:r>
            <a:r>
              <a:rPr sz="3200" b="1" i="1" dirty="0">
                <a:solidFill>
                  <a:srgbClr val="0000FF"/>
                </a:solidFill>
                <a:latin typeface="Arial"/>
                <a:cs typeface="Arial"/>
              </a:rPr>
              <a:t>или </a:t>
            </a:r>
            <a:r>
              <a:rPr sz="3200" b="1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0000FF"/>
                </a:solidFill>
                <a:latin typeface="Arial"/>
                <a:cs typeface="Arial"/>
              </a:rPr>
              <a:t>технических </a:t>
            </a:r>
            <a:r>
              <a:rPr sz="3200" b="1" i="1" dirty="0">
                <a:solidFill>
                  <a:srgbClr val="0000FF"/>
                </a:solidFill>
                <a:latin typeface="Arial"/>
                <a:cs typeface="Arial"/>
              </a:rPr>
              <a:t>неполадок. </a:t>
            </a:r>
            <a:r>
              <a:rPr sz="3200" b="1" i="1" spc="-8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0000FF"/>
                </a:solidFill>
                <a:latin typeface="Arial"/>
                <a:cs typeface="Arial"/>
              </a:rPr>
              <a:t>Помните:</a:t>
            </a:r>
            <a:r>
              <a:rPr sz="3200" b="1" i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i="1" spc="-20" dirty="0">
                <a:solidFill>
                  <a:srgbClr val="0000FF"/>
                </a:solidFill>
                <a:latin typeface="Arial"/>
                <a:cs typeface="Arial"/>
              </a:rPr>
              <a:t>гораздо</a:t>
            </a:r>
            <a:r>
              <a:rPr sz="3200" b="1" i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i="1" spc="-15" dirty="0">
                <a:solidFill>
                  <a:srgbClr val="0000FF"/>
                </a:solidFill>
                <a:latin typeface="Arial"/>
                <a:cs typeface="Arial"/>
              </a:rPr>
              <a:t>легче </a:t>
            </a:r>
            <a:r>
              <a:rPr sz="3200" b="1" i="1" spc="-8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00FF"/>
                </a:solidFill>
                <a:latin typeface="Arial"/>
                <a:cs typeface="Arial"/>
              </a:rPr>
              <a:t>предотвратить </a:t>
            </a:r>
            <a:r>
              <a:rPr sz="3200" b="1" i="1" spc="-5" dirty="0">
                <a:solidFill>
                  <a:srgbClr val="0000FF"/>
                </a:solidFill>
                <a:latin typeface="Arial"/>
                <a:cs typeface="Arial"/>
              </a:rPr>
              <a:t>пожар, </a:t>
            </a:r>
            <a:r>
              <a:rPr sz="3200" b="1" i="1" spc="-8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000FF"/>
                </a:solidFill>
                <a:latin typeface="Arial"/>
                <a:cs typeface="Arial"/>
              </a:rPr>
              <a:t>чем</a:t>
            </a:r>
            <a:r>
              <a:rPr sz="3200" b="1" i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i="1" spc="-35" dirty="0">
                <a:solidFill>
                  <a:srgbClr val="0000FF"/>
                </a:solidFill>
                <a:latin typeface="Arial"/>
                <a:cs typeface="Arial"/>
              </a:rPr>
              <a:t>его</a:t>
            </a:r>
            <a:r>
              <a:rPr sz="3200" b="1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i="1" spc="-15" dirty="0">
                <a:solidFill>
                  <a:srgbClr val="0000FF"/>
                </a:solidFill>
                <a:latin typeface="Arial"/>
                <a:cs typeface="Arial"/>
              </a:rPr>
              <a:t>потушить.</a:t>
            </a:r>
            <a:endParaRPr sz="3200">
              <a:latin typeface="Arial"/>
              <a:cs typeface="Arial"/>
            </a:endParaRPr>
          </a:p>
          <a:p>
            <a:pPr marL="12700" marR="314960">
              <a:lnSpc>
                <a:spcPct val="100000"/>
              </a:lnSpc>
              <a:spcBef>
                <a:spcPts val="5"/>
              </a:spcBef>
            </a:pPr>
            <a:r>
              <a:rPr sz="3200" b="1" i="1" spc="-10" dirty="0">
                <a:solidFill>
                  <a:srgbClr val="0000FF"/>
                </a:solidFill>
                <a:latin typeface="Arial"/>
                <a:cs typeface="Arial"/>
              </a:rPr>
              <a:t>Знайте,</a:t>
            </a:r>
            <a:r>
              <a:rPr sz="3200" b="1" i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i="1" spc="-10" dirty="0">
                <a:solidFill>
                  <a:srgbClr val="0000FF"/>
                </a:solidFill>
                <a:latin typeface="Arial"/>
                <a:cs typeface="Arial"/>
              </a:rPr>
              <a:t>что</a:t>
            </a:r>
            <a:r>
              <a:rPr sz="3200" b="1" i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скорость </a:t>
            </a:r>
            <a:r>
              <a:rPr sz="3200" b="1" i="1" spc="-8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развития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b="1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пожара</a:t>
            </a:r>
            <a:r>
              <a:rPr sz="3200" b="1" i="1" spc="-6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3200" b="1" i="1" spc="-5" dirty="0">
                <a:solidFill>
                  <a:srgbClr val="0000FF"/>
                </a:solidFill>
                <a:latin typeface="Arial"/>
                <a:cs typeface="Arial"/>
              </a:rPr>
              <a:t>молниеносна.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285750"/>
            <a:ext cx="2160651" cy="31210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0987" y="280924"/>
            <a:ext cx="2170430" cy="3130550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>
              <a:latin typeface="Times New Roman"/>
              <a:cs typeface="Times New Roman"/>
            </a:endParaRPr>
          </a:p>
          <a:p>
            <a:pPr marL="95885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Время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16:13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05162" y="347662"/>
            <a:ext cx="2179955" cy="3154680"/>
            <a:chOff x="3205162" y="347662"/>
            <a:chExt cx="2179955" cy="3154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4750" y="357250"/>
              <a:ext cx="2160524" cy="31352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09925" y="352425"/>
              <a:ext cx="2170430" cy="3145155"/>
            </a:xfrm>
            <a:custGeom>
              <a:avLst/>
              <a:gdLst/>
              <a:ahLst/>
              <a:cxnLst/>
              <a:rect l="l" t="t" r="r" b="b"/>
              <a:pathLst>
                <a:path w="2170429" h="3145154">
                  <a:moveTo>
                    <a:pt x="0" y="3144774"/>
                  </a:moveTo>
                  <a:lnTo>
                    <a:pt x="2170049" y="3144774"/>
                  </a:lnTo>
                  <a:lnTo>
                    <a:pt x="2170049" y="0"/>
                  </a:lnTo>
                  <a:lnTo>
                    <a:pt x="0" y="0"/>
                  </a:lnTo>
                  <a:lnTo>
                    <a:pt x="0" y="314477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08375" y="2741421"/>
            <a:ext cx="1346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Время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16:14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9376" y="357250"/>
            <a:ext cx="2160524" cy="31352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924550" y="352425"/>
            <a:ext cx="2170430" cy="3145155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Times New Roman"/>
              <a:cs typeface="Times New Roman"/>
            </a:endParaRPr>
          </a:p>
          <a:p>
            <a:pPr marL="5969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Время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16:15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04850" y="3711574"/>
            <a:ext cx="2179955" cy="3151505"/>
            <a:chOff x="704850" y="3711574"/>
            <a:chExt cx="2179955" cy="315150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375" y="3721099"/>
              <a:ext cx="2160651" cy="313689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09612" y="3716336"/>
              <a:ext cx="2170430" cy="3141980"/>
            </a:xfrm>
            <a:custGeom>
              <a:avLst/>
              <a:gdLst/>
              <a:ahLst/>
              <a:cxnLst/>
              <a:rect l="l" t="t" r="r" b="b"/>
              <a:pathLst>
                <a:path w="2170430" h="3141979">
                  <a:moveTo>
                    <a:pt x="2170176" y="3141661"/>
                  </a:moveTo>
                  <a:lnTo>
                    <a:pt x="2170176" y="0"/>
                  </a:lnTo>
                  <a:lnTo>
                    <a:pt x="0" y="0"/>
                  </a:lnTo>
                  <a:lnTo>
                    <a:pt x="0" y="314166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93191" y="6243015"/>
            <a:ext cx="1346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Время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16:18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33787" y="3711574"/>
            <a:ext cx="2179955" cy="3151505"/>
            <a:chOff x="3633787" y="3711574"/>
            <a:chExt cx="2179955" cy="315150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3375" y="3721099"/>
              <a:ext cx="2160524" cy="313689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638550" y="3716336"/>
              <a:ext cx="2170430" cy="3141980"/>
            </a:xfrm>
            <a:custGeom>
              <a:avLst/>
              <a:gdLst/>
              <a:ahLst/>
              <a:cxnLst/>
              <a:rect l="l" t="t" r="r" b="b"/>
              <a:pathLst>
                <a:path w="2170429" h="3141979">
                  <a:moveTo>
                    <a:pt x="2170049" y="3141661"/>
                  </a:moveTo>
                  <a:lnTo>
                    <a:pt x="2170049" y="0"/>
                  </a:lnTo>
                  <a:lnTo>
                    <a:pt x="0" y="0"/>
                  </a:lnTo>
                  <a:lnTo>
                    <a:pt x="0" y="314166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151503" y="6243015"/>
            <a:ext cx="1346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Время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16:22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634162" y="3711574"/>
            <a:ext cx="2179955" cy="3151505"/>
            <a:chOff x="6634162" y="3711574"/>
            <a:chExt cx="2179955" cy="315150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3750" y="3721099"/>
              <a:ext cx="2160524" cy="313689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638925" y="3716336"/>
              <a:ext cx="2170430" cy="3141980"/>
            </a:xfrm>
            <a:custGeom>
              <a:avLst/>
              <a:gdLst/>
              <a:ahLst/>
              <a:cxnLst/>
              <a:rect l="l" t="t" r="r" b="b"/>
              <a:pathLst>
                <a:path w="2170429" h="3141979">
                  <a:moveTo>
                    <a:pt x="2170176" y="3141661"/>
                  </a:moveTo>
                  <a:lnTo>
                    <a:pt x="2170176" y="0"/>
                  </a:lnTo>
                  <a:lnTo>
                    <a:pt x="0" y="0"/>
                  </a:lnTo>
                  <a:lnTo>
                    <a:pt x="0" y="3141661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295133" y="6100064"/>
            <a:ext cx="1346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Время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16:27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8001" y="214375"/>
            <a:ext cx="2357374" cy="12223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62826" y="4665726"/>
            <a:ext cx="2281173" cy="17347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4936" y="1510635"/>
            <a:ext cx="7715884" cy="26600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18745" indent="164465">
              <a:lnSpc>
                <a:spcPct val="100000"/>
              </a:lnSpc>
              <a:spcBef>
                <a:spcPts val="865"/>
              </a:spcBef>
            </a:pP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Пожары</a:t>
            </a:r>
            <a:r>
              <a:rPr sz="3200" b="1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возникают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прежде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всего 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там,</a:t>
            </a:r>
            <a:endParaRPr sz="3200">
              <a:latin typeface="Calibri"/>
              <a:cs typeface="Calibri"/>
            </a:endParaRPr>
          </a:p>
          <a:p>
            <a:pPr marL="12700" marR="5080" indent="106680">
              <a:lnSpc>
                <a:spcPct val="100000"/>
              </a:lnSpc>
              <a:spcBef>
                <a:spcPts val="770"/>
              </a:spcBef>
            </a:pPr>
            <a:r>
              <a:rPr sz="3200" b="1" spc="-60" dirty="0">
                <a:solidFill>
                  <a:srgbClr val="0000FF"/>
                </a:solidFill>
                <a:latin typeface="Calibri"/>
                <a:cs typeface="Calibri"/>
              </a:rPr>
              <a:t>где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человек</a:t>
            </a:r>
            <a:r>
              <a:rPr sz="32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00FF"/>
                </a:solidFill>
                <a:latin typeface="Calibri"/>
                <a:cs typeface="Calibri"/>
              </a:rPr>
              <a:t>пользуется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огнём для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 своих 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повседневных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нужд 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и </a:t>
            </a:r>
            <a:r>
              <a:rPr sz="3200" b="1" spc="-60" dirty="0">
                <a:solidFill>
                  <a:srgbClr val="0000FF"/>
                </a:solidFill>
                <a:latin typeface="Calibri"/>
                <a:cs typeface="Calibri"/>
              </a:rPr>
              <a:t>где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0000FF"/>
                </a:solidFill>
                <a:latin typeface="Calibri"/>
                <a:cs typeface="Calibri"/>
              </a:rPr>
              <a:t>из-за</a:t>
            </a:r>
            <a:r>
              <a:rPr sz="32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нарушений</a:t>
            </a:r>
            <a:endParaRPr sz="3200">
              <a:latin typeface="Calibri"/>
              <a:cs typeface="Calibri"/>
            </a:endParaRPr>
          </a:p>
          <a:p>
            <a:pPr marL="1562735" marR="471805" indent="-1088390">
              <a:lnSpc>
                <a:spcPct val="100000"/>
              </a:lnSpc>
            </a:pP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правил </a:t>
            </a: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пожарной 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безопасности 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огонь </a:t>
            </a:r>
            <a:r>
              <a:rPr sz="3200" b="1" spc="-7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00FF"/>
                </a:solidFill>
                <a:latin typeface="Calibri"/>
                <a:cs typeface="Calibri"/>
              </a:rPr>
              <a:t>выходит 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из </a:t>
            </a:r>
            <a:r>
              <a:rPr sz="3200" b="1" spc="-30" dirty="0">
                <a:solidFill>
                  <a:srgbClr val="0000FF"/>
                </a:solidFill>
                <a:latin typeface="Calibri"/>
                <a:cs typeface="Calibri"/>
              </a:rPr>
              <a:t>под</a:t>
            </a:r>
            <a:r>
              <a:rPr sz="32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FF"/>
                </a:solidFill>
                <a:latin typeface="Calibri"/>
                <a:cs typeface="Calibri"/>
              </a:rPr>
              <a:t>контроля.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421" y="292430"/>
            <a:ext cx="7840980" cy="11125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769745" marR="5080" indent="-1757680">
              <a:lnSpc>
                <a:spcPts val="4240"/>
              </a:lnSpc>
              <a:spcBef>
                <a:spcPts val="275"/>
              </a:spcBef>
            </a:pPr>
            <a:r>
              <a:rPr sz="3600" spc="-20" dirty="0">
                <a:solidFill>
                  <a:srgbClr val="FF0000"/>
                </a:solidFill>
              </a:rPr>
              <a:t>Источники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возникновения</a:t>
            </a:r>
            <a:r>
              <a:rPr sz="3600" dirty="0">
                <a:solidFill>
                  <a:srgbClr val="FF0000"/>
                </a:solidFill>
              </a:rPr>
              <a:t> </a:t>
            </a:r>
            <a:r>
              <a:rPr sz="3600" spc="-25" dirty="0">
                <a:solidFill>
                  <a:srgbClr val="FF0000"/>
                </a:solidFill>
              </a:rPr>
              <a:t>пожаров </a:t>
            </a:r>
            <a:r>
              <a:rPr sz="3600" dirty="0">
                <a:solidFill>
                  <a:srgbClr val="FF0000"/>
                </a:solidFill>
              </a:rPr>
              <a:t>в </a:t>
            </a:r>
            <a:r>
              <a:rPr sz="3600" spc="-88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жилых</a:t>
            </a:r>
            <a:r>
              <a:rPr sz="3600" spc="-10" dirty="0">
                <a:solidFill>
                  <a:srgbClr val="FF0000"/>
                </a:solidFill>
              </a:rPr>
              <a:t> </a:t>
            </a:r>
            <a:r>
              <a:rPr sz="3600" spc="-15" dirty="0">
                <a:solidFill>
                  <a:srgbClr val="FF0000"/>
                </a:solidFill>
              </a:rPr>
              <a:t>помещениях: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745617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625600" indent="-3429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Неисправные</a:t>
            </a:r>
            <a:r>
              <a:rPr sz="28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электроприборы</a:t>
            </a:r>
            <a:r>
              <a:rPr sz="28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или </a:t>
            </a:r>
            <a:r>
              <a:rPr sz="2800" b="1" spc="-6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электропроводка;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Открытый</a:t>
            </a:r>
            <a:r>
              <a:rPr sz="28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огонь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 и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свечи;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Курение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 в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постели;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Плита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на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кухне;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b="1" spc="-45" dirty="0">
                <a:solidFill>
                  <a:srgbClr val="0000FF"/>
                </a:solidFill>
                <a:latin typeface="Calibri"/>
                <a:cs typeface="Calibri"/>
              </a:rPr>
              <a:t>Горючие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легко</a:t>
            </a:r>
            <a:r>
              <a:rPr sz="28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воспламеняющиеся</a:t>
            </a:r>
            <a:r>
              <a:rPr sz="2800" b="1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вещества;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Microsoft Sans Serif"/>
              <a:buChar char="•"/>
              <a:tabLst>
                <a:tab pos="354965" algn="l"/>
                <a:tab pos="355600" algn="l"/>
                <a:tab pos="5143500" algn="l"/>
              </a:tabLst>
            </a:pP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Случайный</a:t>
            </a:r>
            <a:r>
              <a:rPr sz="28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или</a:t>
            </a:r>
            <a:r>
              <a:rPr sz="2800" b="1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умышленный	</a:t>
            </a:r>
            <a:r>
              <a:rPr sz="2800" b="1" spc="-40" dirty="0">
                <a:solidFill>
                  <a:srgbClr val="0000FF"/>
                </a:solidFill>
                <a:latin typeface="Calibri"/>
                <a:cs typeface="Calibri"/>
              </a:rPr>
              <a:t>поджег.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72891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6501" y="214375"/>
            <a:ext cx="3071749" cy="159385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213859" y="3284220"/>
            <a:ext cx="4930140" cy="3144520"/>
            <a:chOff x="4213859" y="3284220"/>
            <a:chExt cx="4930140" cy="314452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8174" y="4786375"/>
              <a:ext cx="2155824" cy="16420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3859" y="3284220"/>
              <a:ext cx="4273295" cy="30906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36495" y="293954"/>
            <a:ext cx="53955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Профилактика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spc="-25" dirty="0">
                <a:solidFill>
                  <a:srgbClr val="FF0000"/>
                </a:solidFill>
              </a:rPr>
              <a:t>пожаров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—</a:t>
            </a:r>
            <a:r>
              <a:rPr sz="2400" spc="-20" dirty="0">
                <a:solidFill>
                  <a:srgbClr val="FF0000"/>
                </a:solidFill>
              </a:rPr>
              <a:t> </a:t>
            </a:r>
            <a:r>
              <a:rPr sz="2400" spc="-20" dirty="0"/>
              <a:t>это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936495" y="784986"/>
            <a:ext cx="65049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57375" algn="l"/>
              </a:tabLst>
            </a:pPr>
            <a:r>
              <a:rPr sz="24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комплекс	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мероприятий,</a:t>
            </a:r>
            <a:r>
              <a:rPr sz="2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направленных</a:t>
            </a:r>
            <a:r>
              <a:rPr sz="2400" b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предупреждение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пожаров,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предотвращение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распространения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 огня,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устройство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путей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эвакуации</a:t>
            </a:r>
            <a:r>
              <a:rPr sz="24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людей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материальных</a:t>
            </a:r>
            <a:r>
              <a:rPr sz="24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ценностей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и </a:t>
            </a:r>
            <a:r>
              <a:rPr sz="2400" b="1" spc="-5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создание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условий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для быстрой</a:t>
            </a:r>
            <a:r>
              <a:rPr sz="24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ликвидации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пожаров.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9976" y="3713988"/>
            <a:ext cx="3089148" cy="20741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6613" y="281381"/>
            <a:ext cx="54311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Меры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0000"/>
                </a:solidFill>
                <a:latin typeface="Calibri"/>
                <a:cs typeface="Calibri"/>
              </a:rPr>
              <a:t>профилактики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 пожаров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0716" y="1164462"/>
            <a:ext cx="7157720" cy="4660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4655" indent="-402590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Font typeface="Microsoft Sans Serif"/>
              <a:buChar char="•"/>
              <a:tabLst>
                <a:tab pos="414655" algn="l"/>
                <a:tab pos="415290" algn="l"/>
              </a:tabLst>
            </a:pP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</a:t>
            </a:r>
            <a:r>
              <a:rPr sz="19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играйте</a:t>
            </a:r>
            <a:r>
              <a:rPr sz="19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с</a:t>
            </a:r>
            <a:r>
              <a:rPr sz="19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открытым</a:t>
            </a:r>
            <a:r>
              <a:rPr sz="1900" b="1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огнем;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82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9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используйте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в 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быту</a:t>
            </a:r>
            <a:r>
              <a:rPr sz="19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только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исправные</a:t>
            </a:r>
            <a:r>
              <a:rPr sz="19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электроприборы,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применяйте</a:t>
            </a:r>
            <a:r>
              <a:rPr sz="1900" b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их</a:t>
            </a:r>
            <a:r>
              <a:rPr sz="19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соответствии</a:t>
            </a:r>
            <a:r>
              <a:rPr sz="19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с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инструкцией</a:t>
            </a:r>
            <a:r>
              <a:rPr sz="19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и не оставляйте </a:t>
            </a:r>
            <a:r>
              <a:rPr sz="1900" b="1" spc="-45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технику</a:t>
            </a:r>
            <a:r>
              <a:rPr sz="19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включенной</a:t>
            </a:r>
            <a:r>
              <a:rPr sz="19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без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присмотра;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86995" indent="-342900">
              <a:lnSpc>
                <a:spcPct val="801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ставьте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источник</a:t>
            </a:r>
            <a:r>
              <a:rPr sz="19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открытого</a:t>
            </a:r>
            <a:r>
              <a:rPr sz="19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огня</a:t>
            </a:r>
            <a:r>
              <a:rPr sz="19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рядом</a:t>
            </a:r>
            <a:r>
              <a:rPr sz="19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с занавесками,</a:t>
            </a:r>
            <a:r>
              <a:rPr sz="19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не </a:t>
            </a:r>
            <a:r>
              <a:rPr sz="1900" b="1" spc="-45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накрывайте</a:t>
            </a:r>
            <a:r>
              <a:rPr sz="19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бумагой</a:t>
            </a:r>
            <a:r>
              <a:rPr sz="19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лампы</a:t>
            </a:r>
            <a:r>
              <a:rPr sz="19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sz="19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люстры,</a:t>
            </a:r>
            <a:r>
              <a:rPr sz="19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</a:t>
            </a:r>
            <a:r>
              <a:rPr sz="19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кладите</a:t>
            </a:r>
            <a:r>
              <a:rPr sz="19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никакие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предметы</a:t>
            </a:r>
            <a:r>
              <a:rPr sz="19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 </a:t>
            </a:r>
            <a:r>
              <a:rPr sz="19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радиаторы</a:t>
            </a:r>
            <a:r>
              <a:rPr sz="19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sz="19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каминные</a:t>
            </a:r>
            <a:r>
              <a:rPr sz="19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трубы;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63245" indent="-342900">
              <a:lnSpc>
                <a:spcPct val="8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9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химикаты</a:t>
            </a:r>
            <a:r>
              <a:rPr sz="1900" b="1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храните</a:t>
            </a:r>
            <a:r>
              <a:rPr sz="1900" b="1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19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прохладном</a:t>
            </a:r>
            <a:r>
              <a:rPr sz="19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проветриваемом</a:t>
            </a:r>
            <a:r>
              <a:rPr sz="1900" b="1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0000FF"/>
                </a:solidFill>
                <a:latin typeface="Times New Roman"/>
                <a:cs typeface="Times New Roman"/>
              </a:rPr>
              <a:t>месте, </a:t>
            </a:r>
            <a:r>
              <a:rPr sz="1900" b="1" spc="-45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помните,</a:t>
            </a:r>
            <a:r>
              <a:rPr sz="19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что</a:t>
            </a:r>
            <a:r>
              <a:rPr sz="19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пары</a:t>
            </a:r>
            <a:r>
              <a:rPr sz="1900" b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некоторых</a:t>
            </a:r>
            <a:r>
              <a:rPr sz="1900" b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химикатов</a:t>
            </a:r>
            <a:r>
              <a:rPr sz="1900" b="1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при</a:t>
            </a:r>
            <a:endParaRPr sz="1900">
              <a:latin typeface="Times New Roman"/>
              <a:cs typeface="Times New Roman"/>
            </a:endParaRPr>
          </a:p>
          <a:p>
            <a:pPr marL="355600" marR="220979">
              <a:lnSpc>
                <a:spcPct val="80000"/>
              </a:lnSpc>
            </a:pP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взаимодействии</a:t>
            </a:r>
            <a:r>
              <a:rPr sz="19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с</a:t>
            </a:r>
            <a:r>
              <a:rPr sz="19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другими</a:t>
            </a:r>
            <a:r>
              <a:rPr sz="19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веществами</a:t>
            </a:r>
            <a:r>
              <a:rPr sz="1900" b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могут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образовывать </a:t>
            </a:r>
            <a:r>
              <a:rPr sz="1900" b="1" spc="-45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взрывчатую</a:t>
            </a:r>
            <a:r>
              <a:rPr sz="19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0000FF"/>
                </a:solidFill>
                <a:latin typeface="Times New Roman"/>
                <a:cs typeface="Times New Roman"/>
              </a:rPr>
              <a:t>смесь;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marR="408940" indent="-342900">
              <a:lnSpc>
                <a:spcPct val="8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9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рядом</a:t>
            </a:r>
            <a:r>
              <a:rPr sz="19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с </a:t>
            </a:r>
            <a:r>
              <a:rPr sz="19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источником</a:t>
            </a:r>
            <a:r>
              <a:rPr sz="19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тепла</a:t>
            </a:r>
            <a:r>
              <a:rPr sz="19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 храните</a:t>
            </a:r>
            <a:r>
              <a:rPr sz="19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sz="19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 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распыляйте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аэрозоли,</a:t>
            </a:r>
            <a:r>
              <a:rPr sz="1900" b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 разбирайте</a:t>
            </a:r>
            <a:r>
              <a:rPr sz="19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баллоны</a:t>
            </a:r>
            <a:r>
              <a:rPr sz="19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sz="19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</a:t>
            </a:r>
            <a:r>
              <a:rPr sz="19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отдавайте</a:t>
            </a:r>
            <a:r>
              <a:rPr sz="19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для игры </a:t>
            </a:r>
            <a:r>
              <a:rPr sz="1900" b="1" spc="-45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детям;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486</Words>
  <Application>Microsoft Office PowerPoint</Application>
  <PresentationFormat>Экран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Профилактика  пожаров в жилых помещениях</vt:lpstr>
      <vt:lpstr>Презентация PowerPoint</vt:lpstr>
      <vt:lpstr>Основные причины пожаров:</vt:lpstr>
      <vt:lpstr>Презентация PowerPoint</vt:lpstr>
      <vt:lpstr>Презентация PowerPoint</vt:lpstr>
      <vt:lpstr>Презентация PowerPoint</vt:lpstr>
      <vt:lpstr>Источники возникновения пожаров в  жилых помещениях:</vt:lpstr>
      <vt:lpstr>Профилактика пожаров — это</vt:lpstr>
      <vt:lpstr>Меры профилактики пожаров</vt:lpstr>
      <vt:lpstr>Презентация PowerPoint</vt:lpstr>
      <vt:lpstr>Презентация PowerPoint</vt:lpstr>
      <vt:lpstr>Презентация PowerPoint</vt:lpstr>
      <vt:lpstr>Научно доказан факт, что каждый 6-й пожар  происходит по вине курильщиков.</vt:lpstr>
      <vt:lpstr>Презентация PowerPoint</vt:lpstr>
      <vt:lpstr>Презентация PowerPoint</vt:lpstr>
      <vt:lpstr>Малейшая неосторожность и  беспечность в вопросах  обеспечения пожарной безопасности может привести к  большой беде.</vt:lpstr>
      <vt:lpstr>В случае возникновения пожара без  промедления звоните на телефон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3</cp:revision>
  <dcterms:created xsi:type="dcterms:W3CDTF">2024-03-19T08:44:21Z</dcterms:created>
  <dcterms:modified xsi:type="dcterms:W3CDTF">2024-03-19T08:48:43Z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2024-03-19T00:00:00Z</vt:filetime>
  </property>
</Properties>
</file>