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0" r:id="rId2"/>
    <p:sldId id="279" r:id="rId3"/>
    <p:sldId id="257" r:id="rId4"/>
    <p:sldId id="278" r:id="rId5"/>
    <p:sldId id="258" r:id="rId6"/>
    <p:sldId id="262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81" r:id="rId21"/>
    <p:sldId id="274" r:id="rId22"/>
    <p:sldId id="275" r:id="rId23"/>
    <p:sldId id="276" r:id="rId24"/>
    <p:sldId id="282" r:id="rId25"/>
    <p:sldId id="285" r:id="rId26"/>
    <p:sldId id="286" r:id="rId27"/>
    <p:sldId id="287" r:id="rId28"/>
    <p:sldId id="288" r:id="rId29"/>
    <p:sldId id="284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2484"/>
    <a:srgbClr val="EB611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4035E4C-7171-4B0A-996B-2C507BF4989B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705F962-7AC5-49CD-9A93-1145D9DAB7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035E4C-7171-4B0A-996B-2C507BF4989B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05F962-7AC5-49CD-9A93-1145D9DAB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035E4C-7171-4B0A-996B-2C507BF4989B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05F962-7AC5-49CD-9A93-1145D9DAB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035E4C-7171-4B0A-996B-2C507BF4989B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05F962-7AC5-49CD-9A93-1145D9DAB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4035E4C-7171-4B0A-996B-2C507BF4989B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705F962-7AC5-49CD-9A93-1145D9DAB7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035E4C-7171-4B0A-996B-2C507BF4989B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705F962-7AC5-49CD-9A93-1145D9DAB7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035E4C-7171-4B0A-996B-2C507BF4989B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705F962-7AC5-49CD-9A93-1145D9DAB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035E4C-7171-4B0A-996B-2C507BF4989B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05F962-7AC5-49CD-9A93-1145D9DAB7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035E4C-7171-4B0A-996B-2C507BF4989B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05F962-7AC5-49CD-9A93-1145D9DAB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4035E4C-7171-4B0A-996B-2C507BF4989B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705F962-7AC5-49CD-9A93-1145D9DAB7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4035E4C-7171-4B0A-996B-2C507BF4989B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705F962-7AC5-49CD-9A93-1145D9DAB7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4035E4C-7171-4B0A-996B-2C507BF4989B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705F962-7AC5-49CD-9A93-1145D9DAB7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2%D1%80%D0%BE%D0%BF%D0%B8%D0%BA%D0%B8" TargetMode="External"/><Relationship Id="rId2" Type="http://schemas.openxmlformats.org/officeDocument/2006/relationships/hyperlink" Target="https://ru.wikipedia.org/wiki/%D0%9E%D1%80%D0%B0%D0%BD%D0%B6%D0%B5%D1%80%D0%B5%D1%8F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s://ru.wikipedia.org/wiki/%D0%A1%D1%83%D0%B1%D1%82%D1%80%D0%BE%D0%BF%D0%B8%D0%BA%D0%B8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kecopoldnr.ru/nrf-dpr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42;&#1080;&#1088;&#1090;&#1091;&#1072;&#1083;&#1100;&#1085;&#1072;&#1103;%20&#1101;&#1082;&#1089;&#1082;&#1091;&#1088;&#1089;&#1080;&#1103;\&#1079;&#1074;&#1091;&#1082;&#1080;%20&#1087;&#1088;&#1080;&#1088;&#1086;&#1076;&#1099;\&#1047;&#1074;&#1091;&#1082;&#1080;%20&#1087;&#1090;&#1080;&#1094;%20&#1080;%20&#1087;&#1088;&#1080;&#1088;&#1086;&#1076;&#1099;\&#1074;&#1086;&#1088;&#1086;&#1073;&#1100;&#1080;.mp3" TargetMode="External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42;&#1080;&#1088;&#1090;&#1091;&#1072;&#1083;&#1100;&#1085;&#1072;&#1103;%20&#1101;&#1082;&#1089;&#1082;&#1091;&#1088;&#1089;&#1080;&#1103;\&#1079;&#1074;&#1091;&#1082;&#1080;%20&#1087;&#1088;&#1080;&#1088;&#1086;&#1076;&#1099;\&#1047;&#1074;&#1091;&#1082;&#1080;%20&#1087;&#1090;&#1080;&#1094;%20&#1080;%20&#1087;&#1088;&#1080;&#1088;&#1086;&#1076;&#1099;\&#1074;&#1086;&#1088;&#1086;&#1085;.mp3" TargetMode="External"/><Relationship Id="rId4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42;&#1080;&#1088;&#1090;&#1091;&#1072;&#1083;&#1100;&#1085;&#1072;&#1103;%20&#1101;&#1082;&#1089;&#1082;&#1091;&#1088;&#1089;&#1080;&#1103;\&#1079;&#1074;&#1091;&#1082;&#1080;%20&#1087;&#1088;&#1080;&#1088;&#1086;&#1076;&#1099;\&#1047;&#1074;&#1091;&#1082;&#1080;%20&#1087;&#1090;&#1080;&#1094;%20&#1080;%20&#1087;&#1088;&#1080;&#1088;&#1086;&#1076;&#1099;\&#1082;&#1091;&#1082;&#1091;&#1096;&#1082;&#1072;.mp3" TargetMode="External"/><Relationship Id="rId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42;&#1080;&#1088;&#1090;&#1091;&#1072;&#1083;&#1100;&#1085;&#1072;&#1103;%20&#1101;&#1082;&#1089;&#1082;&#1091;&#1088;&#1089;&#1080;&#1103;\&#1079;&#1074;&#1091;&#1082;&#1080;%20&#1087;&#1088;&#1080;&#1088;&#1086;&#1076;&#1099;\&#1047;&#1074;&#1091;&#1082;&#1080;%20&#1087;&#1090;&#1080;&#1094;%20&#1080;%20&#1087;&#1088;&#1080;&#1088;&#1086;&#1076;&#1099;\&#1051;&#1077;&#1073;&#1077;&#1076;&#1100;%20&#1085;&#1072;%20&#1074;&#1086;&#1076;&#1086;&#1077;&#1084;&#1077;.mp3" TargetMode="External"/><Relationship Id="rId4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42;&#1080;&#1088;&#1090;&#1091;&#1072;&#1083;&#1100;&#1085;&#1072;&#1103;%20&#1101;&#1082;&#1089;&#1082;&#1091;&#1088;&#1089;&#1080;&#1103;\&#1079;&#1074;&#1091;&#1082;&#1080;%20&#1087;&#1088;&#1080;&#1088;&#1086;&#1076;&#1099;\&#1047;&#1074;&#1091;&#1082;&#1080;%20&#1087;&#1090;&#1080;&#1094;%20&#1080;%20&#1087;&#1088;&#1080;&#1088;&#1086;&#1076;&#1099;\&#1083;&#1077;&#1090;&#1091;&#1095;&#1072;&#1103;%20&#1084;&#1099;&#1096;&#1100;.mp3" TargetMode="External"/><Relationship Id="rId4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42;&#1080;&#1088;&#1090;&#1091;&#1072;&#1083;&#1100;&#1085;&#1072;&#1103;%20&#1101;&#1082;&#1089;&#1082;&#1091;&#1088;&#1089;&#1080;&#1103;\&#1079;&#1074;&#1091;&#1082;&#1080;%20&#1087;&#1088;&#1080;&#1088;&#1086;&#1076;&#1099;\&#1047;&#1074;&#1091;&#1082;&#1080;%20&#1087;&#1090;&#1080;&#1094;%20&#1080;%20&#1087;&#1088;&#1080;&#1088;&#1086;&#1076;&#1099;\&#1089;&#1086;&#1074;&#1072;.mp3" TargetMode="External"/><Relationship Id="rId4" Type="http://schemas.openxmlformats.org/officeDocument/2006/relationships/image" Target="../media/image7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42;&#1080;&#1088;&#1090;&#1091;&#1072;&#1083;&#1100;&#1085;&#1072;&#1103;%20&#1101;&#1082;&#1089;&#1082;&#1091;&#1088;&#1089;&#1080;&#1103;\&#1079;&#1074;&#1091;&#1082;&#1080;%20&#1087;&#1088;&#1080;&#1088;&#1086;&#1076;&#1099;\&#1047;&#1074;&#1091;&#1082;&#1080;%20&#1087;&#1090;&#1080;&#1094;%20&#1080;%20&#1087;&#1088;&#1080;&#1088;&#1086;&#1076;&#1099;\&#1089;&#1086;&#1083;&#1086;&#1074;&#1077;&#1081;.mp3" TargetMode="External"/><Relationship Id="rId4" Type="http://schemas.openxmlformats.org/officeDocument/2006/relationships/image" Target="../media/image7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42;&#1080;&#1088;&#1090;&#1091;&#1072;&#1083;&#1100;&#1085;&#1072;&#1103;%20&#1101;&#1082;&#1089;&#1082;&#1091;&#1088;&#1089;&#1080;&#1103;\&#1079;&#1074;&#1091;&#1082;&#1080;%20&#1087;&#1088;&#1080;&#1088;&#1086;&#1076;&#1099;\&#1047;&#1074;&#1091;&#1082;&#1080;%20&#1087;&#1090;&#1080;&#1094;%20&#1080;%20&#1087;&#1088;&#1080;&#1088;&#1086;&#1076;&#1099;\&#1089;&#1090;&#1072;&#1103;%20&#1078;&#1091;&#1088;&#1072;&#1074;&#1083;&#1077;&#1081;%20&#1074;%20&#1085;&#1077;&#1073;&#1077;.mp3" TargetMode="External"/><Relationship Id="rId4" Type="http://schemas.openxmlformats.org/officeDocument/2006/relationships/image" Target="../media/image7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42;&#1080;&#1088;&#1090;&#1091;&#1072;&#1083;&#1100;&#1085;&#1072;&#1103;%20&#1101;&#1082;&#1089;&#1082;&#1091;&#1088;&#1089;&#1080;&#1103;\&#1079;&#1074;&#1091;&#1082;&#1080;%20&#1087;&#1088;&#1080;&#1088;&#1086;&#1076;&#1099;\&#1047;&#1074;&#1091;&#1082;&#1080;%20&#1087;&#1090;&#1080;&#1094;%20&#1080;%20&#1087;&#1088;&#1080;&#1088;&#1086;&#1076;&#1099;\&#1092;&#1072;&#1079;&#1072;&#1085;.mp3" TargetMode="External"/><Relationship Id="rId4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42;&#1080;&#1088;&#1090;&#1091;&#1072;&#1083;&#1100;&#1085;&#1072;&#1103;%20&#1101;&#1082;&#1089;&#1082;&#1091;&#1088;&#1089;&#1080;&#1103;\&#1079;&#1074;&#1091;&#1082;&#1080;%20&#1087;&#1088;&#1080;&#1088;&#1086;&#1076;&#1099;\&#1047;&#1074;&#1091;&#1082;&#1080;%20&#1087;&#1090;&#1080;&#1094;%20&#1080;%20&#1087;&#1088;&#1080;&#1088;&#1086;&#1076;&#1099;\&#1095;&#1072;&#1081;&#1082;&#1080;%20&#1080;%20&#1084;&#1086;&#1088;&#1077;.mp3" TargetMode="External"/><Relationship Id="rId4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857364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1285860"/>
            <a:ext cx="8229600" cy="1143000"/>
          </a:xfrm>
          <a:prstGeom prst="rect">
            <a:avLst/>
          </a:prstGeom>
        </p:spPr>
        <p:txBody>
          <a:bodyPr rIns="91440" anchor="b">
            <a:normAutofit fontScale="52500" lnSpcReduction="2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Виртуальная </a:t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экскурсия - путешествие«Дорогами родного края»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51854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94" y="306713"/>
            <a:ext cx="8670956" cy="62445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20" y="500042"/>
            <a:ext cx="85011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Виртуальная 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экскурсия – путешествие</a:t>
            </a: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«Дорогами родного края»</a:t>
            </a: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572132" y="4500570"/>
            <a:ext cx="33203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</a:t>
            </a:r>
            <a:r>
              <a:rPr lang="ru-RU" dirty="0" smtClean="0"/>
              <a:t>мастер производственного обучения  ГБПОУ « </a:t>
            </a:r>
            <a:r>
              <a:rPr lang="ru-RU" dirty="0" err="1" smtClean="0"/>
              <a:t>Макеевский</a:t>
            </a:r>
            <a:r>
              <a:rPr lang="ru-RU" dirty="0" smtClean="0"/>
              <a:t> профессиональный техникум </a:t>
            </a:r>
            <a:r>
              <a:rPr lang="ru-RU" dirty="0" smtClean="0"/>
              <a:t>» </a:t>
            </a:r>
            <a:r>
              <a:rPr lang="ru-RU" dirty="0" err="1" smtClean="0"/>
              <a:t>Шинкарецкая</a:t>
            </a:r>
            <a:r>
              <a:rPr lang="ru-RU" dirty="0" smtClean="0"/>
              <a:t> Е.С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Региональный ландшафтный парк «Донецкий кряж»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57298"/>
            <a:ext cx="3609940" cy="528638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/>
              <a:t>    Ландшафт Донецкого кряжа – степь, чередуется с массивами искусственных насаждений и </a:t>
            </a:r>
            <a:r>
              <a:rPr lang="ru-RU" b="1" dirty="0" err="1" smtClean="0"/>
              <a:t>байрачных</a:t>
            </a:r>
            <a:r>
              <a:rPr lang="ru-RU" b="1" dirty="0" smtClean="0"/>
              <a:t> лесов. Такая форма ландшафта обусловлена более прохладным и влажным, чем в степи, климатом. </a:t>
            </a:r>
            <a:endParaRPr lang="ru-RU" b="1" dirty="0"/>
          </a:p>
        </p:txBody>
      </p:sp>
      <p:pic>
        <p:nvPicPr>
          <p:cNvPr id="5" name="Содержимое 4" descr="don_kryazh_00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43305" y="2000240"/>
            <a:ext cx="5275679" cy="387981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Региональный ландшафтный парк «Донецкий кряж»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43050"/>
            <a:ext cx="3357586" cy="492635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 На территории ландшафтного парка растет более 500 видов растений. Среди них много эндемиков, которые занесены в Красную книгу. </a:t>
            </a:r>
            <a:endParaRPr lang="ru-RU" b="1" dirty="0"/>
          </a:p>
        </p:txBody>
      </p:sp>
      <p:pic>
        <p:nvPicPr>
          <p:cNvPr id="5" name="Содержимое 4" descr="don_kryazh_00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42662" y="1857364"/>
            <a:ext cx="5612042" cy="400052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Региональный ландшафтный парк «Донецкий кряж»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43050"/>
            <a:ext cx="3000396" cy="452628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    Фауна ландшафтного парка разнообразна: встречаются лоси, кабаны, косули, заяц-русак, лисица, волк, различные виды птиц. </a:t>
            </a:r>
            <a:endParaRPr lang="ru-RU" b="1" dirty="0"/>
          </a:p>
        </p:txBody>
      </p:sp>
      <p:pic>
        <p:nvPicPr>
          <p:cNvPr id="6" name="Содержимое 5" descr="don_kryazh_08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6667" t="38182" r="27142" b="27273"/>
          <a:stretch>
            <a:fillRect/>
          </a:stretch>
        </p:blipFill>
        <p:spPr>
          <a:xfrm>
            <a:off x="6500826" y="1500174"/>
            <a:ext cx="2357455" cy="1785950"/>
          </a:xfrm>
        </p:spPr>
      </p:pic>
      <p:pic>
        <p:nvPicPr>
          <p:cNvPr id="8" name="Рисунок 7" descr="kaban_4_600.jpg"/>
          <p:cNvPicPr>
            <a:picLocks noChangeAspect="1"/>
          </p:cNvPicPr>
          <p:nvPr/>
        </p:nvPicPr>
        <p:blipFill>
          <a:blip r:embed="rId3"/>
          <a:srcRect l="39756" t="27500" r="28581" b="45500"/>
          <a:stretch>
            <a:fillRect/>
          </a:stretch>
        </p:blipFill>
        <p:spPr>
          <a:xfrm>
            <a:off x="6429388" y="3357562"/>
            <a:ext cx="2428892" cy="1285884"/>
          </a:xfrm>
          <a:prstGeom prst="rect">
            <a:avLst/>
          </a:prstGeom>
        </p:spPr>
      </p:pic>
      <p:pic>
        <p:nvPicPr>
          <p:cNvPr id="13" name="Рисунок 12" descr="ezh-ushastiy-544x363.jpg"/>
          <p:cNvPicPr>
            <a:picLocks noChangeAspect="1"/>
          </p:cNvPicPr>
          <p:nvPr/>
        </p:nvPicPr>
        <p:blipFill>
          <a:blip r:embed="rId4"/>
          <a:srcRect l="15533" r="6916" b="4804"/>
          <a:stretch>
            <a:fillRect/>
          </a:stretch>
        </p:blipFill>
        <p:spPr>
          <a:xfrm>
            <a:off x="5000628" y="1500174"/>
            <a:ext cx="1285884" cy="1053278"/>
          </a:xfrm>
          <a:prstGeom prst="rect">
            <a:avLst/>
          </a:prstGeom>
        </p:spPr>
      </p:pic>
      <p:pic>
        <p:nvPicPr>
          <p:cNvPr id="11" name="Рисунок 10" descr="1404901202_korsak.jpg"/>
          <p:cNvPicPr>
            <a:picLocks noChangeAspect="1"/>
          </p:cNvPicPr>
          <p:nvPr/>
        </p:nvPicPr>
        <p:blipFill>
          <a:blip r:embed="rId5"/>
          <a:srcRect l="8000" t="3900" r="9500" b="12765"/>
          <a:stretch>
            <a:fillRect/>
          </a:stretch>
        </p:blipFill>
        <p:spPr>
          <a:xfrm>
            <a:off x="3929058" y="2500306"/>
            <a:ext cx="2571768" cy="2197693"/>
          </a:xfrm>
          <a:prstGeom prst="rect">
            <a:avLst/>
          </a:prstGeom>
        </p:spPr>
      </p:pic>
      <p:pic>
        <p:nvPicPr>
          <p:cNvPr id="12" name="Рисунок 11" descr="sova-450x300.jpg"/>
          <p:cNvPicPr>
            <a:picLocks noChangeAspect="1"/>
          </p:cNvPicPr>
          <p:nvPr/>
        </p:nvPicPr>
        <p:blipFill>
          <a:blip r:embed="rId6"/>
          <a:srcRect l="25000" t="10000" r="31666" b="-1"/>
          <a:stretch>
            <a:fillRect/>
          </a:stretch>
        </p:blipFill>
        <p:spPr>
          <a:xfrm>
            <a:off x="3000364" y="1785926"/>
            <a:ext cx="1857388" cy="2571768"/>
          </a:xfrm>
          <a:prstGeom prst="rect">
            <a:avLst/>
          </a:prstGeom>
        </p:spPr>
      </p:pic>
      <p:pic>
        <p:nvPicPr>
          <p:cNvPr id="10" name="Рисунок 9" descr="s1200-1.jpg"/>
          <p:cNvPicPr>
            <a:picLocks noChangeAspect="1"/>
          </p:cNvPicPr>
          <p:nvPr/>
        </p:nvPicPr>
        <p:blipFill>
          <a:blip r:embed="rId7"/>
          <a:srcRect r="19433" b="-5259"/>
          <a:stretch>
            <a:fillRect/>
          </a:stretch>
        </p:blipFill>
        <p:spPr>
          <a:xfrm>
            <a:off x="3000364" y="4500570"/>
            <a:ext cx="2357454" cy="2143140"/>
          </a:xfrm>
          <a:prstGeom prst="rect">
            <a:avLst/>
          </a:prstGeom>
        </p:spPr>
      </p:pic>
      <p:pic>
        <p:nvPicPr>
          <p:cNvPr id="9" name="Рисунок 8" descr="unnamed (2).jpg"/>
          <p:cNvPicPr>
            <a:picLocks noChangeAspect="1"/>
          </p:cNvPicPr>
          <p:nvPr/>
        </p:nvPicPr>
        <p:blipFill>
          <a:blip r:embed="rId8"/>
          <a:srcRect l="6696" t="5952" r="6249" b="10714"/>
          <a:stretch>
            <a:fillRect/>
          </a:stretch>
        </p:blipFill>
        <p:spPr>
          <a:xfrm>
            <a:off x="5786446" y="4572008"/>
            <a:ext cx="2786082" cy="20002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Региональный ландшафтный парк «Донецкий кряж»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28736"/>
            <a:ext cx="4572000" cy="528641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/>
              <a:t>     На территории регионального ландшафтного парка расположен курган </a:t>
            </a:r>
            <a:r>
              <a:rPr lang="ru-RU" b="1" dirty="0" err="1" smtClean="0"/>
              <a:t>Саур</a:t>
            </a:r>
            <a:r>
              <a:rPr lang="ru-RU" b="1" dirty="0" smtClean="0"/>
              <a:t> – Могила – одна из самых высоких точек Донецкого кряжа </a:t>
            </a:r>
          </a:p>
          <a:p>
            <a:pPr algn="ctr">
              <a:buNone/>
            </a:pPr>
            <a:r>
              <a:rPr lang="ru-RU" b="1" dirty="0" smtClean="0"/>
              <a:t>(277,9 м). На вершине кургана находились сторожевой казацкий пост, укрепления </a:t>
            </a:r>
            <a:r>
              <a:rPr lang="ru-RU" b="1" dirty="0" err="1" smtClean="0"/>
              <a:t>Миус</a:t>
            </a:r>
            <a:r>
              <a:rPr lang="ru-RU" b="1" dirty="0" smtClean="0"/>
              <a:t> – фронта. После Великой Отечественной войны на </a:t>
            </a:r>
            <a:r>
              <a:rPr lang="ru-RU" b="1" dirty="0" err="1" smtClean="0"/>
              <a:t>Саур</a:t>
            </a:r>
            <a:r>
              <a:rPr lang="ru-RU" b="1" dirty="0" smtClean="0"/>
              <a:t> – Могиле был создан мемориальный комплекс, разрушенный в 2014 г.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1fb4b98c1f6d9b0a507435d4f0a6c4566c1742265b768eeb3c5e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285860"/>
            <a:ext cx="4196065" cy="2857520"/>
          </a:xfrm>
        </p:spPr>
      </p:pic>
      <p:pic>
        <p:nvPicPr>
          <p:cNvPr id="6" name="Рисунок 5" descr="5b35d71a1b887.jpg"/>
          <p:cNvPicPr>
            <a:picLocks noChangeAspect="1"/>
          </p:cNvPicPr>
          <p:nvPr/>
        </p:nvPicPr>
        <p:blipFill>
          <a:blip r:embed="rId3"/>
          <a:srcRect l="8043" b="24382"/>
          <a:stretch>
            <a:fillRect/>
          </a:stretch>
        </p:blipFill>
        <p:spPr>
          <a:xfrm>
            <a:off x="4607885" y="4143380"/>
            <a:ext cx="4178957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Донецкий ботанический сад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42908" y="1428736"/>
            <a:ext cx="3286148" cy="5143536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b="1" dirty="0" smtClean="0"/>
              <a:t>    Донецкий ботанический сад – один из крупнейших ботанических садов Европы.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dirty="0" smtClean="0"/>
              <a:t>    Основан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dirty="0" smtClean="0"/>
              <a:t>   25 июня 1964 г.</a:t>
            </a:r>
            <a:endParaRPr lang="ru-RU" b="1" dirty="0"/>
          </a:p>
        </p:txBody>
      </p:sp>
      <p:pic>
        <p:nvPicPr>
          <p:cNvPr id="5" name="Содержимое 4" descr="unname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48802" y="1928802"/>
            <a:ext cx="5863518" cy="371477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Донецкий ботанический сад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14346" y="1357298"/>
            <a:ext cx="4038600" cy="550070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    Одним из главных результатов научной и практической деятельности ученых является создание богатейших коллекций растений открытого и защищенного грунта, демонстрирующих разнообразие растительного мира различных регионов земного шара. </a:t>
            </a:r>
            <a:endParaRPr lang="ru-RU" b="1" dirty="0"/>
          </a:p>
        </p:txBody>
      </p:sp>
      <p:pic>
        <p:nvPicPr>
          <p:cNvPr id="7" name="Содержимое 6" descr="unnamed (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94619" y="2285992"/>
            <a:ext cx="5030545" cy="342902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Донецкий ботанический сад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00150"/>
            <a:ext cx="3781452" cy="535785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chemeClr val="tx2"/>
                </a:solidFill>
              </a:rPr>
              <a:t>Под стеклом находится 1200 квадратных метров площади, что позволило организовать 5 </a:t>
            </a:r>
            <a:r>
              <a:rPr lang="ru-RU" b="1" dirty="0" smtClean="0">
                <a:solidFill>
                  <a:schemeClr val="tx2"/>
                </a:solidFill>
                <a:hlinkClick r:id="rId2" tooltip="Оранжерея"/>
              </a:rPr>
              <a:t>оранжерей</a:t>
            </a:r>
            <a:r>
              <a:rPr lang="ru-RU" b="1" dirty="0" smtClean="0">
                <a:solidFill>
                  <a:schemeClr val="tx2"/>
                </a:solidFill>
              </a:rPr>
              <a:t> и сымитировать условия </a:t>
            </a:r>
            <a:r>
              <a:rPr lang="ru-RU" b="1" dirty="0" smtClean="0">
                <a:solidFill>
                  <a:schemeClr val="tx2"/>
                </a:solidFill>
                <a:hlinkClick r:id="rId3" tooltip="Тропики"/>
              </a:rPr>
              <a:t>тропиков</a:t>
            </a:r>
            <a:r>
              <a:rPr lang="ru-RU" b="1" dirty="0" smtClean="0">
                <a:solidFill>
                  <a:schemeClr val="tx2"/>
                </a:solidFill>
              </a:rPr>
              <a:t> и </a:t>
            </a:r>
            <a:r>
              <a:rPr lang="ru-RU" b="1" dirty="0" smtClean="0">
                <a:solidFill>
                  <a:schemeClr val="tx2"/>
                </a:solidFill>
                <a:hlinkClick r:id="rId4" tooltip="Субтропики"/>
              </a:rPr>
              <a:t>субтропиков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5" name="Содержимое 4" descr="Botanicheskiy-sad-960x540-960x540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3929058" y="1428736"/>
            <a:ext cx="4929222" cy="2772687"/>
          </a:xfrm>
        </p:spPr>
      </p:pic>
      <p:pic>
        <p:nvPicPr>
          <p:cNvPr id="6" name="Рисунок 5" descr="v-doneckom-botanicheskom-sadu-proveli-besplatnye-ekskursii-foto_3.jpeg"/>
          <p:cNvPicPr>
            <a:picLocks noChangeAspect="1"/>
          </p:cNvPicPr>
          <p:nvPr/>
        </p:nvPicPr>
        <p:blipFill>
          <a:blip r:embed="rId6"/>
          <a:srcRect l="2833" b="6357"/>
          <a:stretch>
            <a:fillRect/>
          </a:stretch>
        </p:blipFill>
        <p:spPr>
          <a:xfrm>
            <a:off x="3929058" y="4286256"/>
            <a:ext cx="4972044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Донецкий ботанический сад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5689306"/>
            <a:ext cx="8643998" cy="116869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 На территории сада произрастает около восьми  тысяч видов растений.</a:t>
            </a:r>
            <a:endParaRPr lang="ru-RU" b="1" dirty="0"/>
          </a:p>
        </p:txBody>
      </p:sp>
      <p:pic>
        <p:nvPicPr>
          <p:cNvPr id="7" name="Содержимое 6" descr="Без названи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1171281"/>
            <a:ext cx="8258205" cy="450007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4383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Донецкий ботанический сад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4038600" cy="499779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    В коллекциях донецкого ботанического сада произрастает 71 вид растений, охраняемых на международном уровне; </a:t>
            </a:r>
          </a:p>
          <a:p>
            <a:pPr algn="ctr">
              <a:buNone/>
            </a:pPr>
            <a:r>
              <a:rPr lang="ru-RU" b="1" dirty="0" smtClean="0"/>
              <a:t> 88 видов растений, охраняемых на региональном уровне.</a:t>
            </a:r>
            <a:endParaRPr lang="ru-RU" b="1" dirty="0"/>
          </a:p>
        </p:txBody>
      </p:sp>
      <p:pic>
        <p:nvPicPr>
          <p:cNvPr id="6" name="Рисунок 5" descr="rasteniya_krasnoy_knigi_doneckoi_oblas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214290"/>
            <a:ext cx="1319895" cy="1663068"/>
          </a:xfrm>
          <a:prstGeom prst="rect">
            <a:avLst/>
          </a:prstGeom>
        </p:spPr>
      </p:pic>
      <p:pic>
        <p:nvPicPr>
          <p:cNvPr id="8" name="Содержимое 7" descr="kaluzhnitsa_bolotnaya_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1" y="1500174"/>
            <a:ext cx="2000263" cy="2020265"/>
          </a:xfrm>
        </p:spPr>
      </p:pic>
      <p:pic>
        <p:nvPicPr>
          <p:cNvPr id="13" name="Рисунок 12" descr="Без названия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3220639"/>
            <a:ext cx="1785950" cy="1637121"/>
          </a:xfrm>
          <a:prstGeom prst="rect">
            <a:avLst/>
          </a:prstGeom>
        </p:spPr>
      </p:pic>
      <p:pic>
        <p:nvPicPr>
          <p:cNvPr id="9" name="Рисунок 8" descr="Без названия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2330" y="4867282"/>
            <a:ext cx="1785950" cy="1785950"/>
          </a:xfrm>
          <a:prstGeom prst="rect">
            <a:avLst/>
          </a:prstGeom>
        </p:spPr>
      </p:pic>
      <p:pic>
        <p:nvPicPr>
          <p:cNvPr id="12" name="Рисунок 11" descr="volche_lyko_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2066" y="4929198"/>
            <a:ext cx="1666880" cy="1683549"/>
          </a:xfrm>
          <a:prstGeom prst="rect">
            <a:avLst/>
          </a:prstGeom>
        </p:spPr>
      </p:pic>
      <p:pic>
        <p:nvPicPr>
          <p:cNvPr id="10" name="Рисунок 9" descr="Без названия (3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1854" y="1928802"/>
            <a:ext cx="1857388" cy="1857388"/>
          </a:xfrm>
          <a:prstGeom prst="rect">
            <a:avLst/>
          </a:prstGeom>
        </p:spPr>
      </p:pic>
      <p:pic>
        <p:nvPicPr>
          <p:cNvPr id="11" name="Рисунок 10" descr="Без названия (2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6512" y="3357562"/>
            <a:ext cx="1652596" cy="179547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Орнитологический заказник «</a:t>
            </a:r>
            <a:r>
              <a:rPr lang="ru-RU" b="1" dirty="0" err="1" smtClean="0"/>
              <a:t>Кривокосский</a:t>
            </a:r>
            <a:r>
              <a:rPr lang="ru-RU" b="1" dirty="0" smtClean="0"/>
              <a:t> лиман»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43050"/>
            <a:ext cx="3143272" cy="4854914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b="1" dirty="0" smtClean="0"/>
              <a:t>    Заказник расположен в  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dirty="0" smtClean="0"/>
              <a:t>    </a:t>
            </a:r>
            <a:r>
              <a:rPr lang="ru-RU" b="1" dirty="0" err="1" smtClean="0"/>
              <a:t>пгт</a:t>
            </a:r>
            <a:r>
              <a:rPr lang="ru-RU" b="1" dirty="0" smtClean="0"/>
              <a:t> </a:t>
            </a:r>
            <a:r>
              <a:rPr lang="ru-RU" b="1" dirty="0" err="1" smtClean="0"/>
              <a:t>Седово</a:t>
            </a:r>
            <a:r>
              <a:rPr lang="ru-RU" b="1" dirty="0" smtClean="0"/>
              <a:t>, </a:t>
            </a:r>
            <a:r>
              <a:rPr lang="ru-RU" b="1" dirty="0" err="1" smtClean="0"/>
              <a:t>Новоазовского</a:t>
            </a:r>
            <a:r>
              <a:rPr lang="ru-RU" b="1" dirty="0" smtClean="0"/>
              <a:t> района.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dirty="0" smtClean="0"/>
              <a:t>   Основан в 1981 г. Его площадь равняется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dirty="0" smtClean="0"/>
              <a:t>468,7 га.</a:t>
            </a:r>
            <a:endParaRPr lang="ru-RU" b="1" dirty="0"/>
          </a:p>
        </p:txBody>
      </p:sp>
      <p:pic>
        <p:nvPicPr>
          <p:cNvPr id="7" name="Содержимое 6" descr="unnamed (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95616" y="1571612"/>
            <a:ext cx="5810290" cy="435771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786742" cy="135731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ГОСУДАРСТВЕННЫЙ КОМИТЕТ ПОЭКОЛОГИЧЕСКОЙ ПОЛИТИКЕ И ПРИРОДНЫМ РЕСУРСАМ ПРИ ГЛАВЕ </a:t>
            </a:r>
            <a:br>
              <a:rPr lang="ru-RU" sz="2000" b="1" dirty="0" smtClean="0"/>
            </a:br>
            <a:r>
              <a:rPr lang="ru-RU" sz="2000" b="1" dirty="0" smtClean="0"/>
              <a:t>ДОНЕЦКОЙ НАРОДНОЙ РЕСПУБЛИКИ</a:t>
            </a:r>
            <a:endParaRPr lang="ru-RU" sz="2000" b="1" dirty="0"/>
          </a:p>
        </p:txBody>
      </p:sp>
      <p:pic>
        <p:nvPicPr>
          <p:cNvPr id="6" name="Содержимое 5" descr="шеврон-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86710" y="214290"/>
            <a:ext cx="962020" cy="1202525"/>
          </a:xfrm>
        </p:spPr>
      </p:pic>
      <p:pic>
        <p:nvPicPr>
          <p:cNvPr id="8" name="Рисунок 7" descr="e5tWp9aavfU.jpg"/>
          <p:cNvPicPr>
            <a:picLocks noChangeAspect="1"/>
          </p:cNvPicPr>
          <p:nvPr/>
        </p:nvPicPr>
        <p:blipFill>
          <a:blip r:embed="rId3"/>
          <a:srcRect t="32292" r="11596" b="11458"/>
          <a:stretch>
            <a:fillRect/>
          </a:stretch>
        </p:blipFill>
        <p:spPr>
          <a:xfrm>
            <a:off x="5072065" y="1500174"/>
            <a:ext cx="3727461" cy="51435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720" y="1357298"/>
            <a:ext cx="4857784" cy="57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Государственный комитет </a:t>
            </a:r>
            <a:r>
              <a:rPr lang="ru-RU" sz="2400" dirty="0" err="1" smtClean="0"/>
              <a:t>экополитики</a:t>
            </a:r>
            <a:r>
              <a:rPr lang="ru-RU" sz="2400" dirty="0" smtClean="0"/>
              <a:t> при Главе ДНР представляет широкому вниманию  интерактивную карту, на которой обозначены объекты природно-заповедного фонда Республики. Кликнув на любой из них, можно узнать историю создания, скажем, заказника или памятника природы, прочитать его описание, просмотреть </a:t>
            </a:r>
            <a:r>
              <a:rPr lang="ru-RU" sz="2400" dirty="0" err="1" smtClean="0"/>
              <a:t>фотогалерею</a:t>
            </a:r>
            <a:r>
              <a:rPr lang="ru-RU" sz="2400" dirty="0" smtClean="0"/>
              <a:t>.</a:t>
            </a:r>
          </a:p>
          <a:p>
            <a:r>
              <a:rPr lang="en-US" sz="2400" dirty="0" smtClean="0">
                <a:hlinkClick r:id="rId4"/>
              </a:rPr>
              <a:t>http://gkecopoldnr.ru/nrf-dpr/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Орнитологический заказник «</a:t>
            </a:r>
            <a:r>
              <a:rPr lang="ru-RU" b="1" dirty="0" err="1" smtClean="0"/>
              <a:t>Кривокосский</a:t>
            </a:r>
            <a:r>
              <a:rPr lang="ru-RU" b="1" dirty="0" smtClean="0"/>
              <a:t> лиман»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45920"/>
            <a:ext cx="4000496" cy="521208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    На извилинах высокой надводной растительности поселяются цапли, в их старых гнездах размножается болотный лунь - самая крупная, но малочисленная хищная птица </a:t>
            </a:r>
            <a:r>
              <a:rPr lang="ru-RU" b="1" dirty="0" err="1" smtClean="0"/>
              <a:t>Надазовья</a:t>
            </a:r>
            <a:r>
              <a:rPr lang="ru-RU" b="1" dirty="0" smtClean="0"/>
              <a:t>. А в камышах  большими колониями живут чайки.</a:t>
            </a:r>
            <a:endParaRPr lang="ru-RU" b="1" dirty="0"/>
          </a:p>
        </p:txBody>
      </p:sp>
      <p:pic>
        <p:nvPicPr>
          <p:cNvPr id="6" name="Рисунок 5" descr="unnamed (2).jpg"/>
          <p:cNvPicPr>
            <a:picLocks noChangeAspect="1"/>
          </p:cNvPicPr>
          <p:nvPr/>
        </p:nvPicPr>
        <p:blipFill>
          <a:blip r:embed="rId2"/>
          <a:srcRect l="14510" t="5006" r="16565" b="4881"/>
          <a:stretch>
            <a:fillRect/>
          </a:stretch>
        </p:blipFill>
        <p:spPr>
          <a:xfrm>
            <a:off x="6143636" y="2357430"/>
            <a:ext cx="2714644" cy="2571768"/>
          </a:xfrm>
          <a:prstGeom prst="rect">
            <a:avLst/>
          </a:prstGeom>
        </p:spPr>
      </p:pic>
      <p:pic>
        <p:nvPicPr>
          <p:cNvPr id="7" name="Рисунок 6" descr="unnamed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4071942"/>
            <a:ext cx="2190750" cy="2581275"/>
          </a:xfrm>
          <a:prstGeom prst="rect">
            <a:avLst/>
          </a:prstGeom>
        </p:spPr>
      </p:pic>
      <p:pic>
        <p:nvPicPr>
          <p:cNvPr id="5" name="Содержимое 4" descr="c0d092d365434604d5dd80de652c5ad3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r="24738" b="3846"/>
          <a:stretch>
            <a:fillRect/>
          </a:stretch>
        </p:blipFill>
        <p:spPr>
          <a:xfrm>
            <a:off x="4000496" y="1500174"/>
            <a:ext cx="2353008" cy="200026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Заказник «</a:t>
            </a:r>
            <a:r>
              <a:rPr lang="ru-RU" b="1" dirty="0" err="1" smtClean="0"/>
              <a:t>Еланчанские</a:t>
            </a:r>
            <a:r>
              <a:rPr lang="ru-RU" b="1" dirty="0" smtClean="0"/>
              <a:t> </a:t>
            </a:r>
            <a:r>
              <a:rPr lang="ru-RU" b="1" dirty="0" err="1" smtClean="0"/>
              <a:t>бакаи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00108"/>
            <a:ext cx="3071834" cy="5072074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dirty="0" smtClean="0"/>
              <a:t> </a:t>
            </a:r>
            <a:r>
              <a:rPr lang="ru-RU" b="1" dirty="0" smtClean="0"/>
              <a:t>Орнитологический заказник  основан в 2002 году. Площадь заказника - 289,0 га. </a:t>
            </a:r>
            <a:endParaRPr lang="ru-RU" b="1" dirty="0"/>
          </a:p>
        </p:txBody>
      </p:sp>
      <p:pic>
        <p:nvPicPr>
          <p:cNvPr id="9" name="Рисунок 8" descr="10_1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3500438"/>
            <a:ext cx="4214842" cy="3161132"/>
          </a:xfrm>
          <a:prstGeom prst="rect">
            <a:avLst/>
          </a:prstGeom>
        </p:spPr>
      </p:pic>
      <p:pic>
        <p:nvPicPr>
          <p:cNvPr id="6" name="Содержимое 5" descr="24_017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b="3077"/>
          <a:stretch>
            <a:fillRect/>
          </a:stretch>
        </p:blipFill>
        <p:spPr>
          <a:xfrm>
            <a:off x="4357686" y="1428736"/>
            <a:ext cx="4500594" cy="2908076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Заказник «</a:t>
            </a:r>
            <a:r>
              <a:rPr lang="ru-RU" b="1" dirty="0" err="1" smtClean="0"/>
              <a:t>Еланчанские</a:t>
            </a:r>
            <a:r>
              <a:rPr lang="ru-RU" b="1" dirty="0" smtClean="0"/>
              <a:t> </a:t>
            </a:r>
            <a:r>
              <a:rPr lang="ru-RU" b="1" dirty="0" err="1" smtClean="0"/>
              <a:t>бакаи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14346" y="1285860"/>
            <a:ext cx="3757610" cy="492635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b="1" dirty="0" smtClean="0"/>
              <a:t>Уникальность этого заказника в том, что здесь гнездуются такие редкие птицы, которые в других </a:t>
            </a:r>
            <a:r>
              <a:rPr lang="ru-RU" b="1" dirty="0" err="1" smtClean="0"/>
              <a:t>субрегионах</a:t>
            </a:r>
            <a:r>
              <a:rPr lang="ru-RU" b="1" dirty="0" smtClean="0"/>
              <a:t> практически исчезли: морской зуек, шилоклювка, степной и луговой тиркушки.</a:t>
            </a:r>
            <a:endParaRPr lang="ru-RU" b="1" dirty="0"/>
          </a:p>
        </p:txBody>
      </p:sp>
      <p:pic>
        <p:nvPicPr>
          <p:cNvPr id="5" name="Содержимое 4" descr="elanch_4-800x600 (2)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6529" t="25712" r="31129" b="825"/>
          <a:stretch>
            <a:fillRect/>
          </a:stretch>
        </p:blipFill>
        <p:spPr>
          <a:xfrm>
            <a:off x="6286512" y="1142984"/>
            <a:ext cx="2643206" cy="2782322"/>
          </a:xfrm>
        </p:spPr>
      </p:pic>
      <p:pic>
        <p:nvPicPr>
          <p:cNvPr id="6" name="Рисунок 5" descr="charadrius-alexandrinus_02.jpg"/>
          <p:cNvPicPr>
            <a:picLocks noChangeAspect="1"/>
          </p:cNvPicPr>
          <p:nvPr/>
        </p:nvPicPr>
        <p:blipFill>
          <a:blip r:embed="rId3"/>
          <a:srcRect l="13437" t="24671" r="29376" b="17635"/>
          <a:stretch>
            <a:fillRect/>
          </a:stretch>
        </p:blipFill>
        <p:spPr>
          <a:xfrm>
            <a:off x="3571868" y="1928802"/>
            <a:ext cx="2657144" cy="1785950"/>
          </a:xfrm>
          <a:prstGeom prst="rect">
            <a:avLst/>
          </a:prstGeom>
        </p:spPr>
      </p:pic>
      <p:pic>
        <p:nvPicPr>
          <p:cNvPr id="8" name="Рисунок 7" descr="unnamed (2).jpg"/>
          <p:cNvPicPr>
            <a:picLocks noChangeAspect="1"/>
          </p:cNvPicPr>
          <p:nvPr/>
        </p:nvPicPr>
        <p:blipFill>
          <a:blip r:embed="rId4"/>
          <a:srcRect r="17968" b="5283"/>
          <a:stretch>
            <a:fillRect/>
          </a:stretch>
        </p:blipFill>
        <p:spPr>
          <a:xfrm>
            <a:off x="6357950" y="4071942"/>
            <a:ext cx="2571768" cy="2250297"/>
          </a:xfrm>
          <a:prstGeom prst="rect">
            <a:avLst/>
          </a:prstGeom>
        </p:spPr>
      </p:pic>
      <p:pic>
        <p:nvPicPr>
          <p:cNvPr id="7" name="Рисунок 6" descr="unnamed (1).jpg"/>
          <p:cNvPicPr>
            <a:picLocks noChangeAspect="1"/>
          </p:cNvPicPr>
          <p:nvPr/>
        </p:nvPicPr>
        <p:blipFill>
          <a:blip r:embed="rId5"/>
          <a:srcRect l="10449" t="23054" r="18972" b="1210"/>
          <a:stretch>
            <a:fillRect/>
          </a:stretch>
        </p:blipFill>
        <p:spPr>
          <a:xfrm>
            <a:off x="3571868" y="4214818"/>
            <a:ext cx="2714644" cy="190025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643438" y="114298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929586" y="135729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don_kryazh_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214290"/>
            <a:ext cx="2981879" cy="1857364"/>
          </a:xfrm>
          <a:prstGeom prst="rect">
            <a:avLst/>
          </a:prstGeom>
        </p:spPr>
      </p:pic>
      <p:pic>
        <p:nvPicPr>
          <p:cNvPr id="9" name="Рисунок 8" descr="don_kryazh_0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3000364" cy="2285995"/>
          </a:xfrm>
          <a:prstGeom prst="rect">
            <a:avLst/>
          </a:prstGeom>
        </p:spPr>
      </p:pic>
      <p:pic>
        <p:nvPicPr>
          <p:cNvPr id="10" name="Рисунок 9" descr="don_kryazh_082.jpg"/>
          <p:cNvPicPr>
            <a:picLocks noChangeAspect="1"/>
          </p:cNvPicPr>
          <p:nvPr/>
        </p:nvPicPr>
        <p:blipFill>
          <a:blip r:embed="rId4" cstate="print"/>
          <a:srcRect l="31326" t="21687" r="6023" b="20481"/>
          <a:stretch>
            <a:fillRect/>
          </a:stretch>
        </p:blipFill>
        <p:spPr>
          <a:xfrm>
            <a:off x="214281" y="2500306"/>
            <a:ext cx="2571769" cy="1928825"/>
          </a:xfrm>
          <a:prstGeom prst="rect">
            <a:avLst/>
          </a:prstGeom>
        </p:spPr>
      </p:pic>
      <p:pic>
        <p:nvPicPr>
          <p:cNvPr id="11" name="Рисунок 10" descr="4463-5b871643c5d13.jpg"/>
          <p:cNvPicPr>
            <a:picLocks noChangeAspect="1"/>
          </p:cNvPicPr>
          <p:nvPr/>
        </p:nvPicPr>
        <p:blipFill>
          <a:blip r:embed="rId5" cstate="print"/>
          <a:srcRect l="27543" t="6780" r="12076"/>
          <a:stretch>
            <a:fillRect/>
          </a:stretch>
        </p:blipFill>
        <p:spPr>
          <a:xfrm>
            <a:off x="6715140" y="2220813"/>
            <a:ext cx="2214578" cy="2136881"/>
          </a:xfrm>
          <a:prstGeom prst="rect">
            <a:avLst/>
          </a:prstGeom>
        </p:spPr>
      </p:pic>
      <p:pic>
        <p:nvPicPr>
          <p:cNvPr id="12" name="Рисунок 11" descr="DSC_00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770" y="4643446"/>
            <a:ext cx="3000396" cy="2000264"/>
          </a:xfrm>
          <a:prstGeom prst="rect">
            <a:avLst/>
          </a:prstGeom>
        </p:spPr>
      </p:pic>
      <p:pic>
        <p:nvPicPr>
          <p:cNvPr id="13" name="Рисунок 12" descr="PA13005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0729" y="4333860"/>
            <a:ext cx="2928990" cy="2309850"/>
          </a:xfrm>
          <a:prstGeom prst="rect">
            <a:avLst/>
          </a:prstGeom>
        </p:spPr>
      </p:pic>
      <p:pic>
        <p:nvPicPr>
          <p:cNvPr id="14" name="Рисунок 13" descr="DSC_010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15074" y="214290"/>
            <a:ext cx="2786082" cy="2071702"/>
          </a:xfrm>
          <a:prstGeom prst="rect">
            <a:avLst/>
          </a:prstGeom>
        </p:spPr>
      </p:pic>
      <p:pic>
        <p:nvPicPr>
          <p:cNvPr id="15" name="Рисунок 14" descr="unnamed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282" y="4429132"/>
            <a:ext cx="3204328" cy="2214578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2571736" y="2071678"/>
            <a:ext cx="4143404" cy="2786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85786" y="428604"/>
            <a:ext cx="3857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 smtClean="0"/>
          </a:p>
          <a:p>
            <a:pPr algn="ctr"/>
            <a:endParaRPr lang="ru-RU" sz="4000" b="1" dirty="0" smtClean="0">
              <a:solidFill>
                <a:srgbClr val="FFC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14612" y="2071679"/>
            <a:ext cx="38576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На свете много мест чудесных!</a:t>
            </a:r>
          </a:p>
          <a:p>
            <a:pPr algn="ctr"/>
            <a:r>
              <a:rPr lang="ru-RU" sz="2400" b="1" dirty="0" smtClean="0"/>
              <a:t>Прекрасна вся наша Земля!</a:t>
            </a:r>
          </a:p>
          <a:p>
            <a:pPr algn="ctr"/>
            <a:r>
              <a:rPr lang="ru-RU" sz="2400" b="1" dirty="0" smtClean="0"/>
              <a:t>Но мне роднее и милее,</a:t>
            </a:r>
          </a:p>
          <a:p>
            <a:pPr algn="ctr"/>
            <a:r>
              <a:rPr lang="ru-RU" sz="2400" b="1" dirty="0" smtClean="0"/>
              <a:t>Донбасс – там, </a:t>
            </a:r>
          </a:p>
          <a:p>
            <a:pPr algn="ctr"/>
            <a:r>
              <a:rPr lang="ru-RU" sz="2400" b="1" dirty="0" smtClean="0"/>
              <a:t>где родился .</a:t>
            </a:r>
          </a:p>
          <a:p>
            <a:pPr algn="ctr"/>
            <a:r>
              <a:rPr lang="ru-RU" sz="2400" b="1" dirty="0" smtClean="0"/>
              <a:t> </a:t>
            </a:r>
          </a:p>
          <a:p>
            <a:endParaRPr lang="ru-RU" sz="24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FFC000"/>
                </a:solidFill>
              </a:rPr>
              <a:t>Boт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тaк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выглядeл</a:t>
            </a:r>
            <a:r>
              <a:rPr lang="ru-RU" b="1" dirty="0" smtClean="0">
                <a:solidFill>
                  <a:srgbClr val="FFC000"/>
                </a:solidFill>
              </a:rPr>
              <a:t> бы наш  мир, если бы его рисовали дети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3" name="Рисунок 2" descr="8yUPg0BLg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1857364"/>
            <a:ext cx="4214818" cy="4214818"/>
          </a:xfrm>
          <a:prstGeom prst="rect">
            <a:avLst/>
          </a:prstGeom>
        </p:spPr>
      </p:pic>
      <p:pic>
        <p:nvPicPr>
          <p:cNvPr id="4" name="Рисунок 3" descr="3cg120c3i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276" y="1857364"/>
            <a:ext cx="4262108" cy="420291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FFC000"/>
                </a:solidFill>
              </a:rPr>
              <a:t>Boт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тaк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выглядeл</a:t>
            </a:r>
            <a:r>
              <a:rPr lang="ru-RU" b="1" dirty="0" smtClean="0">
                <a:solidFill>
                  <a:srgbClr val="FFC000"/>
                </a:solidFill>
              </a:rPr>
              <a:t> бы наш  мир, если бы его рисовали дети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5" name="Рисунок 4" descr="avigbCRqu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1794718"/>
            <a:ext cx="4357718" cy="4491802"/>
          </a:xfrm>
          <a:prstGeom prst="rect">
            <a:avLst/>
          </a:prstGeom>
        </p:spPr>
      </p:pic>
      <p:pic>
        <p:nvPicPr>
          <p:cNvPr id="6" name="Рисунок 5" descr="b_jhfvkrMO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714488"/>
            <a:ext cx="4122193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FFC000"/>
                </a:solidFill>
              </a:rPr>
              <a:t>Boт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тaк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выглядeл</a:t>
            </a:r>
            <a:r>
              <a:rPr lang="ru-RU" b="1" dirty="0" smtClean="0">
                <a:solidFill>
                  <a:srgbClr val="FFC000"/>
                </a:solidFill>
              </a:rPr>
              <a:t> бы наш  мир, если бы его рисовали дети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7" name="Рисунок 6" descr="cEqjHCxr51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1928802"/>
            <a:ext cx="4071942" cy="4071942"/>
          </a:xfrm>
          <a:prstGeom prst="rect">
            <a:avLst/>
          </a:prstGeom>
        </p:spPr>
      </p:pic>
      <p:pic>
        <p:nvPicPr>
          <p:cNvPr id="8" name="Рисунок 7" descr="PfTERDILq2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000240"/>
            <a:ext cx="4071966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FFC000"/>
                </a:solidFill>
              </a:rPr>
              <a:t>Boт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тaк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выглядeл</a:t>
            </a:r>
            <a:r>
              <a:rPr lang="ru-RU" b="1" dirty="0" smtClean="0">
                <a:solidFill>
                  <a:srgbClr val="FFC000"/>
                </a:solidFill>
              </a:rPr>
              <a:t> бы наш  мир, если бы его рисовали дети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5" name="Рисунок 4" descr="kcLSSKlscFQ.jpg"/>
          <p:cNvPicPr>
            <a:picLocks noChangeAspect="1"/>
          </p:cNvPicPr>
          <p:nvPr/>
        </p:nvPicPr>
        <p:blipFill>
          <a:blip r:embed="rId2"/>
          <a:srcRect l="5208" b="8333"/>
          <a:stretch>
            <a:fillRect/>
          </a:stretch>
        </p:blipFill>
        <p:spPr>
          <a:xfrm>
            <a:off x="4714875" y="1840876"/>
            <a:ext cx="4183203" cy="4045280"/>
          </a:xfrm>
          <a:prstGeom prst="rect">
            <a:avLst/>
          </a:prstGeom>
        </p:spPr>
      </p:pic>
      <p:pic>
        <p:nvPicPr>
          <p:cNvPr id="6" name="Рисунок 5" descr="V9NNtQW8bu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785902"/>
            <a:ext cx="4143404" cy="414340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FFC000"/>
                </a:solidFill>
              </a:rPr>
              <a:t>Boт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тaк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выглядeл</a:t>
            </a:r>
            <a:r>
              <a:rPr lang="ru-RU" b="1" dirty="0" smtClean="0">
                <a:solidFill>
                  <a:srgbClr val="FFC000"/>
                </a:solidFill>
              </a:rPr>
              <a:t> бы наш  мир, если бы его рисовали дети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7" name="Рисунок 6" descr="OFPWbCyAHp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000240"/>
            <a:ext cx="4214818" cy="4214818"/>
          </a:xfrm>
          <a:prstGeom prst="rect">
            <a:avLst/>
          </a:prstGeom>
        </p:spPr>
      </p:pic>
      <p:pic>
        <p:nvPicPr>
          <p:cNvPr id="8" name="Рисунок 7" descr="trkQ_krqY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000240"/>
            <a:ext cx="4143380" cy="414338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643438" y="114298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929586" y="135729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don_kryazh_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214290"/>
            <a:ext cx="2981879" cy="1857364"/>
          </a:xfrm>
          <a:prstGeom prst="rect">
            <a:avLst/>
          </a:prstGeom>
        </p:spPr>
      </p:pic>
      <p:pic>
        <p:nvPicPr>
          <p:cNvPr id="9" name="Рисунок 8" descr="don_kryazh_0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3000364" cy="2285995"/>
          </a:xfrm>
          <a:prstGeom prst="rect">
            <a:avLst/>
          </a:prstGeom>
        </p:spPr>
      </p:pic>
      <p:pic>
        <p:nvPicPr>
          <p:cNvPr id="10" name="Рисунок 9" descr="don_kryazh_082.jpg"/>
          <p:cNvPicPr>
            <a:picLocks noChangeAspect="1"/>
          </p:cNvPicPr>
          <p:nvPr/>
        </p:nvPicPr>
        <p:blipFill>
          <a:blip r:embed="rId4" cstate="print"/>
          <a:srcRect l="31326" t="21687" r="6023" b="20481"/>
          <a:stretch>
            <a:fillRect/>
          </a:stretch>
        </p:blipFill>
        <p:spPr>
          <a:xfrm>
            <a:off x="214281" y="2500306"/>
            <a:ext cx="2571769" cy="1928825"/>
          </a:xfrm>
          <a:prstGeom prst="rect">
            <a:avLst/>
          </a:prstGeom>
        </p:spPr>
      </p:pic>
      <p:pic>
        <p:nvPicPr>
          <p:cNvPr id="11" name="Рисунок 10" descr="4463-5b871643c5d13.jpg"/>
          <p:cNvPicPr>
            <a:picLocks noChangeAspect="1"/>
          </p:cNvPicPr>
          <p:nvPr/>
        </p:nvPicPr>
        <p:blipFill>
          <a:blip r:embed="rId5" cstate="print"/>
          <a:srcRect l="27543" t="6780" r="12076"/>
          <a:stretch>
            <a:fillRect/>
          </a:stretch>
        </p:blipFill>
        <p:spPr>
          <a:xfrm>
            <a:off x="6715140" y="2220813"/>
            <a:ext cx="2214578" cy="2136881"/>
          </a:xfrm>
          <a:prstGeom prst="rect">
            <a:avLst/>
          </a:prstGeom>
        </p:spPr>
      </p:pic>
      <p:pic>
        <p:nvPicPr>
          <p:cNvPr id="12" name="Рисунок 11" descr="DSC_00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770" y="4643446"/>
            <a:ext cx="3000396" cy="2000264"/>
          </a:xfrm>
          <a:prstGeom prst="rect">
            <a:avLst/>
          </a:prstGeom>
        </p:spPr>
      </p:pic>
      <p:pic>
        <p:nvPicPr>
          <p:cNvPr id="13" name="Рисунок 12" descr="PA13005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0729" y="4333860"/>
            <a:ext cx="2928990" cy="2309850"/>
          </a:xfrm>
          <a:prstGeom prst="rect">
            <a:avLst/>
          </a:prstGeom>
        </p:spPr>
      </p:pic>
      <p:pic>
        <p:nvPicPr>
          <p:cNvPr id="14" name="Рисунок 13" descr="DSC_010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15074" y="214290"/>
            <a:ext cx="2786082" cy="2071702"/>
          </a:xfrm>
          <a:prstGeom prst="rect">
            <a:avLst/>
          </a:prstGeom>
        </p:spPr>
      </p:pic>
      <p:pic>
        <p:nvPicPr>
          <p:cNvPr id="15" name="Рисунок 14" descr="unnamed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282" y="4429132"/>
            <a:ext cx="3204328" cy="2214578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2786050" y="2071678"/>
            <a:ext cx="3929090" cy="2571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786050" y="2357430"/>
            <a:ext cx="38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ДОРОГАМИ </a:t>
            </a:r>
          </a:p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РОДНОГО</a:t>
            </a:r>
          </a:p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КРАЯ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Дорогами родного края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071678"/>
            <a:ext cx="5072066" cy="452628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i="1" dirty="0" smtClean="0"/>
              <a:t>    Воздух свежего дыхания, </a:t>
            </a:r>
            <a:r>
              <a:rPr lang="ru-RU" i="1" dirty="0" err="1" smtClean="0"/>
              <a:t>Разнотравия</a:t>
            </a:r>
            <a:r>
              <a:rPr lang="ru-RU" i="1" dirty="0" smtClean="0"/>
              <a:t> дух хмельной.</a:t>
            </a:r>
            <a:br>
              <a:rPr lang="ru-RU" i="1" dirty="0" smtClean="0"/>
            </a:br>
            <a:r>
              <a:rPr lang="ru-RU" i="1" dirty="0" smtClean="0"/>
              <a:t>Все забудутся желанья</a:t>
            </a:r>
            <a:br>
              <a:rPr lang="ru-RU" i="1" dirty="0" smtClean="0"/>
            </a:br>
            <a:r>
              <a:rPr lang="ru-RU" i="1" dirty="0" smtClean="0"/>
              <a:t>Под ковыльной сединой.</a:t>
            </a:r>
            <a:br>
              <a:rPr lang="ru-RU" i="1" dirty="0" smtClean="0"/>
            </a:br>
            <a:r>
              <a:rPr lang="ru-RU" i="1" dirty="0" smtClean="0"/>
              <a:t>Н.Малинин</a:t>
            </a:r>
            <a:endParaRPr lang="ru-RU" dirty="0"/>
          </a:p>
        </p:txBody>
      </p:sp>
      <p:pic>
        <p:nvPicPr>
          <p:cNvPr id="5" name="Содержимое 4" descr="homut-step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9190" y="1571612"/>
            <a:ext cx="3857652" cy="4765368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53218"/>
            <a:ext cx="8715436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Угадай      птицу</a:t>
            </a:r>
            <a:endParaRPr lang="ru-RU" sz="5400" b="1" dirty="0"/>
          </a:p>
        </p:txBody>
      </p:sp>
      <p:pic>
        <p:nvPicPr>
          <p:cNvPr id="4" name="Рисунок 3" descr="14811015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571611"/>
            <a:ext cx="8295564" cy="4971799"/>
          </a:xfrm>
          <a:prstGeom prst="rect">
            <a:avLst/>
          </a:prstGeom>
        </p:spPr>
      </p:pic>
      <p:pic>
        <p:nvPicPr>
          <p:cNvPr id="3" name="воробь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0010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8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sz="4800" b="1" dirty="0" smtClean="0"/>
              <a:t>Угадай      птицу</a:t>
            </a:r>
            <a:endParaRPr lang="ru-RU" dirty="0"/>
          </a:p>
        </p:txBody>
      </p:sp>
      <p:pic>
        <p:nvPicPr>
          <p:cNvPr id="3" name="Рисунок 2" descr="crow-4774028_960_7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3" y="1166797"/>
            <a:ext cx="8215371" cy="5476915"/>
          </a:xfrm>
          <a:prstGeom prst="rect">
            <a:avLst/>
          </a:prstGeom>
        </p:spPr>
      </p:pic>
      <p:pic>
        <p:nvPicPr>
          <p:cNvPr id="4" name="воро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786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/>
          <a:lstStyle/>
          <a:p>
            <a:pPr algn="ctr"/>
            <a:r>
              <a:rPr lang="ru-RU" sz="4400" b="1" dirty="0" smtClean="0"/>
              <a:t>Угадай      птицу</a:t>
            </a:r>
            <a:endParaRPr lang="ru-RU" dirty="0"/>
          </a:p>
        </p:txBody>
      </p:sp>
      <p:pic>
        <p:nvPicPr>
          <p:cNvPr id="3" name="Рисунок 2" descr="kukushka-ptica-obraz-zhizni-i-sreda-obitaniya-kukushki-3.jpg"/>
          <p:cNvPicPr>
            <a:picLocks noChangeAspect="1"/>
          </p:cNvPicPr>
          <p:nvPr/>
        </p:nvPicPr>
        <p:blipFill>
          <a:blip r:embed="rId3"/>
          <a:srcRect r="1250" b="7094"/>
          <a:stretch>
            <a:fillRect/>
          </a:stretch>
        </p:blipFill>
        <p:spPr>
          <a:xfrm>
            <a:off x="500034" y="1045081"/>
            <a:ext cx="8143932" cy="5580483"/>
          </a:xfrm>
          <a:prstGeom prst="rect">
            <a:avLst/>
          </a:prstGeom>
        </p:spPr>
      </p:pic>
      <p:pic>
        <p:nvPicPr>
          <p:cNvPr id="4" name="куку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786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pPr algn="ctr"/>
            <a:r>
              <a:rPr lang="ru-RU" sz="4800" b="1" dirty="0" smtClean="0"/>
              <a:t>Угадай      птицу</a:t>
            </a:r>
            <a:endParaRPr lang="ru-RU" dirty="0"/>
          </a:p>
        </p:txBody>
      </p:sp>
      <p:pic>
        <p:nvPicPr>
          <p:cNvPr id="3" name="Рисунок 2" descr="615662eb716fc2bbf0cc8a06c6091cb914d5ae29c_824_549_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112934"/>
            <a:ext cx="8215370" cy="5473590"/>
          </a:xfrm>
          <a:prstGeom prst="rect">
            <a:avLst/>
          </a:prstGeom>
        </p:spPr>
      </p:pic>
      <p:pic>
        <p:nvPicPr>
          <p:cNvPr id="4" name="Лебедь на водоем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4291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sz="4400" b="1" dirty="0" smtClean="0"/>
              <a:t>Угадай      птицу</a:t>
            </a:r>
            <a:endParaRPr lang="ru-RU" dirty="0"/>
          </a:p>
        </p:txBody>
      </p:sp>
      <p:pic>
        <p:nvPicPr>
          <p:cNvPr id="3" name="Рисунок 2" descr="14842020772366306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142984"/>
            <a:ext cx="8072462" cy="5381641"/>
          </a:xfrm>
          <a:prstGeom prst="rect">
            <a:avLst/>
          </a:prstGeom>
        </p:spPr>
      </p:pic>
      <p:pic>
        <p:nvPicPr>
          <p:cNvPr id="4" name="летучая мыш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28662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sz="4800" b="1" dirty="0" smtClean="0"/>
              <a:t>Угадай      птицу</a:t>
            </a:r>
            <a:endParaRPr lang="ru-RU" dirty="0"/>
          </a:p>
        </p:txBody>
      </p:sp>
      <p:pic>
        <p:nvPicPr>
          <p:cNvPr id="4" name="Рисунок 3" descr="504774653418908899897227804281362986303488o-d9bbc2e40dbad783315dd9c2ce8ac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500174"/>
            <a:ext cx="8399278" cy="5018799"/>
          </a:xfrm>
          <a:prstGeom prst="rect">
            <a:avLst/>
          </a:prstGeom>
        </p:spPr>
      </p:pic>
      <p:pic>
        <p:nvPicPr>
          <p:cNvPr id="5" name="со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14348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14338"/>
            <a:ext cx="8229600" cy="1143000"/>
          </a:xfrm>
        </p:spPr>
        <p:txBody>
          <a:bodyPr/>
          <a:lstStyle/>
          <a:p>
            <a:pPr algn="ctr"/>
            <a:r>
              <a:rPr lang="ru-RU" sz="4400" b="1" dirty="0" smtClean="0"/>
              <a:t>Угадай      птицу</a:t>
            </a:r>
            <a:endParaRPr lang="ru-RU" dirty="0"/>
          </a:p>
        </p:txBody>
      </p:sp>
      <p:pic>
        <p:nvPicPr>
          <p:cNvPr id="3" name="Рисунок 2" descr="rasprostranenie-solovya-v-prirode-e15004691149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084576"/>
            <a:ext cx="7429552" cy="5444800"/>
          </a:xfrm>
          <a:prstGeom prst="rect">
            <a:avLst/>
          </a:prstGeom>
        </p:spPr>
      </p:pic>
      <p:pic>
        <p:nvPicPr>
          <p:cNvPr id="4" name="солов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0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sz="4800" b="1" dirty="0" smtClean="0"/>
              <a:t>Угадай      птицу</a:t>
            </a:r>
            <a:endParaRPr lang="ru-RU" dirty="0"/>
          </a:p>
        </p:txBody>
      </p:sp>
      <p:pic>
        <p:nvPicPr>
          <p:cNvPr id="3" name="Рисунок 2" descr="zhuravli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341582"/>
            <a:ext cx="8465545" cy="5163982"/>
          </a:xfrm>
          <a:prstGeom prst="rect">
            <a:avLst/>
          </a:prstGeom>
        </p:spPr>
      </p:pic>
      <p:pic>
        <p:nvPicPr>
          <p:cNvPr id="4" name="стая журавлей в неб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42910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sz="4400" b="1" dirty="0" smtClean="0"/>
              <a:t>Угадай      птицу</a:t>
            </a:r>
            <a:endParaRPr lang="ru-RU" dirty="0"/>
          </a:p>
        </p:txBody>
      </p:sp>
      <p:pic>
        <p:nvPicPr>
          <p:cNvPr id="4" name="Рисунок 3" descr="фазаны_в_гуляйполе3.jpg"/>
          <p:cNvPicPr>
            <a:picLocks noChangeAspect="1"/>
          </p:cNvPicPr>
          <p:nvPr/>
        </p:nvPicPr>
        <p:blipFill>
          <a:blip r:embed="rId3"/>
          <a:srcRect b="11223"/>
          <a:stretch>
            <a:fillRect/>
          </a:stretch>
        </p:blipFill>
        <p:spPr>
          <a:xfrm>
            <a:off x="428596" y="1144283"/>
            <a:ext cx="8286808" cy="5499427"/>
          </a:xfrm>
          <a:prstGeom prst="rect">
            <a:avLst/>
          </a:prstGeom>
        </p:spPr>
      </p:pic>
      <p:pic>
        <p:nvPicPr>
          <p:cNvPr id="5" name="фаза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786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/>
              <a:t>Угадай      птицу</a:t>
            </a:r>
            <a:endParaRPr lang="ru-RU" dirty="0"/>
          </a:p>
        </p:txBody>
      </p:sp>
      <p:pic>
        <p:nvPicPr>
          <p:cNvPr id="3" name="Рисунок 2" descr="img_top.jpg"/>
          <p:cNvPicPr>
            <a:picLocks noChangeAspect="1"/>
          </p:cNvPicPr>
          <p:nvPr/>
        </p:nvPicPr>
        <p:blipFill>
          <a:blip r:embed="rId3"/>
          <a:srcRect t="5556" r="-855" b="2137"/>
          <a:stretch>
            <a:fillRect/>
          </a:stretch>
        </p:blipFill>
        <p:spPr>
          <a:xfrm>
            <a:off x="428596" y="1357298"/>
            <a:ext cx="8429684" cy="5143536"/>
          </a:xfrm>
          <a:prstGeom prst="rect">
            <a:avLst/>
          </a:prstGeom>
        </p:spPr>
      </p:pic>
      <p:pic>
        <p:nvPicPr>
          <p:cNvPr id="4" name="чайки и мор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14348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0034" y="5072074"/>
            <a:ext cx="8329642" cy="178592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П</a:t>
            </a:r>
            <a:r>
              <a:rPr lang="ru-RU" dirty="0" smtClean="0"/>
              <a:t>риродно-заповедный </a:t>
            </a:r>
            <a:r>
              <a:rPr lang="ru-RU" dirty="0"/>
              <a:t>фонд Донецкой Народной Республики состоит из 41 особо охраняемой природной территории, суммарной площадью около 30000 </a:t>
            </a:r>
            <a:r>
              <a:rPr lang="ru-RU" dirty="0" smtClean="0"/>
              <a:t>га</a:t>
            </a:r>
            <a:endParaRPr lang="ru-RU" dirty="0"/>
          </a:p>
        </p:txBody>
      </p:sp>
      <p:pic>
        <p:nvPicPr>
          <p:cNvPr id="5" name="Содержимое 4" descr="DSC_065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34" y="214290"/>
            <a:ext cx="8358246" cy="4833950"/>
          </a:xfrm>
        </p:spPr>
      </p:pic>
    </p:spTree>
    <p:extLst>
      <p:ext uri="{BB962C8B-B14F-4D97-AF65-F5344CB8AC3E}">
        <p14:creationId xmlns:p14="http://schemas.microsoft.com/office/powerpoint/2010/main" xmlns="" val="25744934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643438" y="114298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929586" y="135729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don_kryazh_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214290"/>
            <a:ext cx="2981879" cy="1857364"/>
          </a:xfrm>
          <a:prstGeom prst="rect">
            <a:avLst/>
          </a:prstGeom>
        </p:spPr>
      </p:pic>
      <p:pic>
        <p:nvPicPr>
          <p:cNvPr id="9" name="Рисунок 8" descr="don_kryazh_0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3000364" cy="2285995"/>
          </a:xfrm>
          <a:prstGeom prst="rect">
            <a:avLst/>
          </a:prstGeom>
        </p:spPr>
      </p:pic>
      <p:pic>
        <p:nvPicPr>
          <p:cNvPr id="10" name="Рисунок 9" descr="don_kryazh_082.jpg"/>
          <p:cNvPicPr>
            <a:picLocks noChangeAspect="1"/>
          </p:cNvPicPr>
          <p:nvPr/>
        </p:nvPicPr>
        <p:blipFill>
          <a:blip r:embed="rId4" cstate="print"/>
          <a:srcRect l="31326" t="21687" r="6023" b="20481"/>
          <a:stretch>
            <a:fillRect/>
          </a:stretch>
        </p:blipFill>
        <p:spPr>
          <a:xfrm>
            <a:off x="214281" y="2500306"/>
            <a:ext cx="2571769" cy="1928825"/>
          </a:xfrm>
          <a:prstGeom prst="rect">
            <a:avLst/>
          </a:prstGeom>
        </p:spPr>
      </p:pic>
      <p:pic>
        <p:nvPicPr>
          <p:cNvPr id="11" name="Рисунок 10" descr="4463-5b871643c5d13.jpg"/>
          <p:cNvPicPr>
            <a:picLocks noChangeAspect="1"/>
          </p:cNvPicPr>
          <p:nvPr/>
        </p:nvPicPr>
        <p:blipFill>
          <a:blip r:embed="rId5" cstate="print"/>
          <a:srcRect l="27543" t="6780" r="12076"/>
          <a:stretch>
            <a:fillRect/>
          </a:stretch>
        </p:blipFill>
        <p:spPr>
          <a:xfrm>
            <a:off x="6715140" y="2220813"/>
            <a:ext cx="2214578" cy="2136881"/>
          </a:xfrm>
          <a:prstGeom prst="rect">
            <a:avLst/>
          </a:prstGeom>
        </p:spPr>
      </p:pic>
      <p:pic>
        <p:nvPicPr>
          <p:cNvPr id="12" name="Рисунок 11" descr="DSC_00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770" y="4643446"/>
            <a:ext cx="3000396" cy="2000264"/>
          </a:xfrm>
          <a:prstGeom prst="rect">
            <a:avLst/>
          </a:prstGeom>
        </p:spPr>
      </p:pic>
      <p:pic>
        <p:nvPicPr>
          <p:cNvPr id="13" name="Рисунок 12" descr="PA13005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0729" y="4333860"/>
            <a:ext cx="2928990" cy="2309850"/>
          </a:xfrm>
          <a:prstGeom prst="rect">
            <a:avLst/>
          </a:prstGeom>
        </p:spPr>
      </p:pic>
      <p:pic>
        <p:nvPicPr>
          <p:cNvPr id="14" name="Рисунок 13" descr="DSC_010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15074" y="214290"/>
            <a:ext cx="2786082" cy="2071702"/>
          </a:xfrm>
          <a:prstGeom prst="rect">
            <a:avLst/>
          </a:prstGeom>
        </p:spPr>
      </p:pic>
      <p:pic>
        <p:nvPicPr>
          <p:cNvPr id="15" name="Рисунок 14" descr="unnamed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282" y="4429132"/>
            <a:ext cx="3204328" cy="2214578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2786050" y="2071678"/>
            <a:ext cx="3929090" cy="2571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786050" y="2357430"/>
            <a:ext cx="38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ДОРОГАМИ </a:t>
            </a:r>
          </a:p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РОДНОГО</a:t>
            </a:r>
          </a:p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КРАЯ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Зуевский ландшафтный региональный парк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571744"/>
            <a:ext cx="2571736" cy="321471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/>
              <a:t>    </a:t>
            </a:r>
            <a:r>
              <a:rPr lang="ru-RU" sz="2400" b="1" dirty="0" smtClean="0"/>
              <a:t>Парк был создан в 2002 году.</a:t>
            </a:r>
          </a:p>
          <a:p>
            <a:pPr algn="ctr">
              <a:buNone/>
            </a:pPr>
            <a:r>
              <a:rPr lang="ru-RU" sz="2400" b="1" dirty="0" smtClean="0"/>
              <a:t> </a:t>
            </a:r>
          </a:p>
          <a:p>
            <a:pPr algn="ctr">
              <a:buNone/>
            </a:pPr>
            <a:r>
              <a:rPr lang="ru-RU" sz="2400" b="1" dirty="0" smtClean="0"/>
              <a:t>    Он занимает площадь 1214,2 га. </a:t>
            </a:r>
            <a:endParaRPr lang="ru-RU" sz="2400" b="1" dirty="0"/>
          </a:p>
        </p:txBody>
      </p:sp>
      <p:pic>
        <p:nvPicPr>
          <p:cNvPr id="7" name="Содержимое 6" descr="CIMG233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43174" y="1487816"/>
            <a:ext cx="6210344" cy="513612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Зуевский ландшафтный региональный парк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14422"/>
            <a:ext cx="4429124" cy="542926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     </a:t>
            </a:r>
            <a:r>
              <a:rPr lang="ru-RU" sz="2400" b="1" dirty="0" smtClean="0"/>
              <a:t>В состав парка входят такие территории: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400" b="1" dirty="0" err="1" smtClean="0"/>
              <a:t>Ольховское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водохран</a:t>
            </a:r>
            <a:r>
              <a:rPr lang="ru-RU" sz="2400" b="1" dirty="0" smtClean="0"/>
              <a:t>.;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400" b="1" dirty="0" smtClean="0"/>
              <a:t>- </a:t>
            </a:r>
            <a:r>
              <a:rPr lang="ru-RU" sz="2400" b="1" dirty="0" err="1" smtClean="0"/>
              <a:t>Ханженкивське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водохр</a:t>
            </a:r>
            <a:r>
              <a:rPr lang="ru-RU" sz="2400" b="1" dirty="0" smtClean="0"/>
              <a:t>.,;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400" b="1" dirty="0" smtClean="0"/>
              <a:t>- урочище «Липовое»;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400" b="1" dirty="0" smtClean="0"/>
              <a:t>-балка в окрестностях села Медвежье;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400" b="1" dirty="0" smtClean="0"/>
              <a:t>- долина реки Крынка;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400" b="1" dirty="0" smtClean="0"/>
              <a:t> - Зуй-гора,;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400" b="1" dirty="0" smtClean="0"/>
              <a:t>- долина реки Ольховая.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7" name="Содержимое 6" descr="DSC_3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43372" y="1643050"/>
            <a:ext cx="4711558" cy="450059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Зуевский ландшафтный региональный парк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43050"/>
            <a:ext cx="4210080" cy="492635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b="1" dirty="0" smtClean="0"/>
              <a:t>Парк завораживает своей нетронутой природой и расположением на его территории крупнейшего в Донбассе природного </a:t>
            </a:r>
            <a:r>
              <a:rPr lang="ru-RU" b="1" dirty="0" err="1" smtClean="0"/>
              <a:t>скалодрома</a:t>
            </a:r>
            <a:r>
              <a:rPr lang="ru-RU" b="1" dirty="0" smtClean="0"/>
              <a:t> Зуевский, который доступен не только профессиональным альпинистам, но и новичкам. </a:t>
            </a:r>
            <a:endParaRPr lang="ru-RU" b="1" dirty="0"/>
          </a:p>
        </p:txBody>
      </p:sp>
      <p:pic>
        <p:nvPicPr>
          <p:cNvPr id="5" name="Содержимое 4" descr="P503105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57644" y="2000240"/>
            <a:ext cx="4872073" cy="392909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Зуевский ландшафтный региональный парк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5643578"/>
            <a:ext cx="8929718" cy="1600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Парк открыт для всех, кто желает воссоединиться с природой и отвлечься от городской жизни.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DSC_027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1538" y="1428736"/>
            <a:ext cx="7143800" cy="423149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Региональный ландшафтный парк «Донецкий кряж»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42908" y="1645920"/>
            <a:ext cx="3857652" cy="52120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    Парк, созданный</a:t>
            </a:r>
          </a:p>
          <a:p>
            <a:pPr algn="ctr">
              <a:buNone/>
            </a:pPr>
            <a:r>
              <a:rPr lang="ru-RU" b="1" dirty="0" smtClean="0"/>
              <a:t> 9 ноября 2000 общей площадью 3952,2 га, представляет собой типичные природные ландшафты Донецкого кряжа – донецкая лесостепь.</a:t>
            </a:r>
            <a:endParaRPr lang="ru-RU" b="1" dirty="0"/>
          </a:p>
        </p:txBody>
      </p:sp>
      <p:pic>
        <p:nvPicPr>
          <p:cNvPr id="11" name="Содержимое 10" descr="don_kryazh_08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43306" y="2000240"/>
            <a:ext cx="5250694" cy="350046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1100</TotalTime>
  <Words>630</Words>
  <Application>Microsoft Office PowerPoint</Application>
  <PresentationFormat>Экран (4:3)</PresentationFormat>
  <Paragraphs>90</Paragraphs>
  <Slides>40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Литейная</vt:lpstr>
      <vt:lpstr>Слайд 1</vt:lpstr>
      <vt:lpstr>ГОСУДАРСТВЕННЫЙ КОМИТЕТ ПОЭКОЛОГИЧЕСКОЙ ПОЛИТИКЕ И ПРИРОДНЫМ РЕСУРСАМ ПРИ ГЛАВЕ  ДОНЕЦКОЙ НАРОДНОЙ РЕСПУБЛИКИ</vt:lpstr>
      <vt:lpstr>Дорогами родного края</vt:lpstr>
      <vt:lpstr>Слайд 4</vt:lpstr>
      <vt:lpstr>Зуевский ландшафтный региональный парк</vt:lpstr>
      <vt:lpstr>Зуевский ландшафтный региональный парк</vt:lpstr>
      <vt:lpstr>Зуевский ландшафтный региональный парк</vt:lpstr>
      <vt:lpstr>Зуевский ландшафтный региональный парк</vt:lpstr>
      <vt:lpstr>Региональный ландшафтный парк «Донецкий кряж»</vt:lpstr>
      <vt:lpstr>Региональный ландшафтный парк «Донецкий кряж»</vt:lpstr>
      <vt:lpstr>Региональный ландшафтный парк «Донецкий кряж»</vt:lpstr>
      <vt:lpstr>Региональный ландшафтный парк «Донецкий кряж»</vt:lpstr>
      <vt:lpstr>Региональный ландшафтный парк «Донецкий кряж»</vt:lpstr>
      <vt:lpstr>Донецкий ботанический сад</vt:lpstr>
      <vt:lpstr>Донецкий ботанический сад</vt:lpstr>
      <vt:lpstr>Донецкий ботанический сад</vt:lpstr>
      <vt:lpstr>Донецкий ботанический сад</vt:lpstr>
      <vt:lpstr>Донецкий ботанический сад</vt:lpstr>
      <vt:lpstr>Орнитологический заказник «Кривокосский лиман»</vt:lpstr>
      <vt:lpstr>Орнитологический заказник «Кривокосский лиман»</vt:lpstr>
      <vt:lpstr>Заказник «Еланчанские бакаи»</vt:lpstr>
      <vt:lpstr>Заказник «Еланчанские бакаи»</vt:lpstr>
      <vt:lpstr>Слайд 23</vt:lpstr>
      <vt:lpstr>Boт тaк выглядeл бы наш  мир, если бы его рисовали дети</vt:lpstr>
      <vt:lpstr>Boт тaк выглядeл бы наш  мир, если бы его рисовали дети</vt:lpstr>
      <vt:lpstr>Boт тaк выглядeл бы наш  мир, если бы его рисовали дети</vt:lpstr>
      <vt:lpstr>Boт тaк выглядeл бы наш  мир, если бы его рисовали дети</vt:lpstr>
      <vt:lpstr>Boт тaк выглядeл бы наш  мир, если бы его рисовали дети</vt:lpstr>
      <vt:lpstr>Слайд 29</vt:lpstr>
      <vt:lpstr>Угадай      птицу</vt:lpstr>
      <vt:lpstr>Угадай      птицу</vt:lpstr>
      <vt:lpstr>Угадай      птицу</vt:lpstr>
      <vt:lpstr>Угадай      птицу</vt:lpstr>
      <vt:lpstr>Угадай      птицу</vt:lpstr>
      <vt:lpstr>Угадай      птицу</vt:lpstr>
      <vt:lpstr>Угадай      птицу</vt:lpstr>
      <vt:lpstr>Угадай      птицу</vt:lpstr>
      <vt:lpstr>Угадай      птицу</vt:lpstr>
      <vt:lpstr>Угадай      птицу</vt:lpstr>
      <vt:lpstr>Слайд 40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экскурсия</dc:title>
  <dc:creator>Пользователь Windows</dc:creator>
  <cp:lastModifiedBy>User</cp:lastModifiedBy>
  <cp:revision>21</cp:revision>
  <dcterms:created xsi:type="dcterms:W3CDTF">2020-03-04T17:03:20Z</dcterms:created>
  <dcterms:modified xsi:type="dcterms:W3CDTF">2023-09-27T18:53:34Z</dcterms:modified>
</cp:coreProperties>
</file>