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  <p:sldMasterId id="2147483699" r:id="rId3"/>
  </p:sldMasterIdLst>
  <p:notesMasterIdLst>
    <p:notesMasterId r:id="rId14"/>
  </p:notesMasterIdLst>
  <p:sldIdLst>
    <p:sldId id="335" r:id="rId4"/>
    <p:sldId id="369" r:id="rId5"/>
    <p:sldId id="368" r:id="rId6"/>
    <p:sldId id="388" r:id="rId7"/>
    <p:sldId id="389" r:id="rId8"/>
    <p:sldId id="375" r:id="rId9"/>
    <p:sldId id="377" r:id="rId10"/>
    <p:sldId id="390" r:id="rId11"/>
    <p:sldId id="357" r:id="rId12"/>
    <p:sldId id="373" r:id="rId13"/>
  </p:sldIdLst>
  <p:sldSz cx="12192000" cy="6858000"/>
  <p:notesSz cx="6808788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Igumnova" initials="M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4F3F"/>
    <a:srgbClr val="E36215"/>
    <a:srgbClr val="332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48"/>
    <p:restoredTop sz="95897"/>
  </p:normalViewPr>
  <p:slideViewPr>
    <p:cSldViewPr snapToGrid="0" snapToObjects="1" showGuides="1">
      <p:cViewPr varScale="1">
        <p:scale>
          <a:sx n="86" d="100"/>
          <a:sy n="86" d="100"/>
        </p:scale>
        <p:origin x="540" y="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C08F-03AA-7E44-A2A9-4BCFE3506901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835"/>
            <a:ext cx="54470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0475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3662"/>
            <a:ext cx="2950475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8846F-5C31-774D-B571-CD7FC917C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13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Оставляем картинки, текст набиваем в презентации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07536-3B12-421C-82D3-118C5DE8D32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26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делать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07536-3B12-421C-82D3-118C5DE8D32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6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C33B0-5CF7-6243-AFF0-A862F5181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29C569-1C94-BE4C-A3DA-CD03646B8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90994A-4166-F04C-939C-089CB675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1AFBC8-1C11-4946-8FB4-AABECCDB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FE6667-7412-124D-B7D0-4D68861E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52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D0462-B75F-904C-9C6D-5A524697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C95A5D-4D34-784F-BE95-DD92D91B2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6132F-8D9F-034B-9928-CA5903D6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7FE58A-0FF2-C24C-9A22-7E6AB7D3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858118-F0EC-1040-8767-0709C1B2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7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BFE30-8B9F-8E45-A1CF-336573EB9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C83C6C-6413-E145-BA04-8EF3C8CCC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38DD87-D5E8-314F-9C70-4EA65AC1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9A8DB2-62DB-8E4C-AD15-6E0D6282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31293-CDD6-A346-96DF-5BE83327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5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45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84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7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33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11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05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253A5-C043-6149-80FD-5111F378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0B4FA5-FD09-2244-A9E6-A1D1EEE0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036FC-F43A-5D41-8827-EA970AAC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13AD23-9EFF-7741-8E2E-579267DD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D0070-E79B-194B-8211-32AD4FA3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99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2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7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52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79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154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C33B0-5CF7-6243-AFF0-A862F5181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29C569-1C94-BE4C-A3DA-CD03646B8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90994A-4166-F04C-939C-089CB675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1AFBC8-1C11-4946-8FB4-AABECCDB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FE6667-7412-124D-B7D0-4D68861E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84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253A5-C043-6149-80FD-5111F378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0B4FA5-FD09-2244-A9E6-A1D1EEE0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036FC-F43A-5D41-8827-EA970AAC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13AD23-9EFF-7741-8E2E-579267DD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D0070-E79B-194B-8211-32AD4FA3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3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B41FF-CB0D-ED43-AF74-8966F92F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639F19-33CA-1347-B55D-3A11A326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48703-8F3E-7B4E-BB1B-6530FDA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0D2EF6-5207-A048-B732-10C83593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272DC1-84B1-9548-A33E-CACFFB6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05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27ACD-0BAC-3E44-BA7F-93E1CA01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B05EB1-6A01-0247-B447-CA19FC2B3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54390E-F7BE-D142-AE9B-44DF8B89D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0B41C7-5478-4743-950E-F6786866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0AE44-4A86-C248-B184-6D12F9CE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83A869-7905-F247-9B01-F039639A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08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F5A0C-F2A7-7C45-9023-02BA4827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7F51B-620E-9F4B-8FBE-0CA296FF4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DE5237-A4CD-2D43-9B41-FE2492648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96F664-B772-BE4C-9271-929786647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38E340-FEC4-6B43-93A5-E0C0D7A84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18F4FA-9DE9-D345-A28D-8B271AB6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1FABE0-D29F-D14A-A138-A4E9F038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5DD995-114A-0548-B0E7-7F03ADAC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9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B41FF-CB0D-ED43-AF74-8966F92F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639F19-33CA-1347-B55D-3A11A326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48703-8F3E-7B4E-BB1B-6530FDA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0D2EF6-5207-A048-B732-10C83593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272DC1-84B1-9548-A33E-CACFFB6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977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ACA43-5DC7-B84F-AEF9-61F786CE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611C66-6AD0-8141-8E2F-D417D8A9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AB44F6-6C51-D642-8BA7-0C518B73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B99963-9F43-1641-A9DA-B5A6C274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59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CED3C9-F4BA-4D42-8632-75DCB261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A65D5C-55E6-E447-9906-A9935619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5D1B10-B2BF-3A4F-940F-692D08B1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25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28EF8-C1DB-8748-8958-4AB69CFD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6C354-D850-164E-B175-B2546F72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C3CE82-2C44-034D-8014-BC803526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2FBE30-6842-A741-B856-BE03E13B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4AD64C-2C51-4F47-99E6-8E058FE2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9C969A-D646-804D-B145-8044535B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6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6713C-365D-C844-8A9D-B01B9737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9A0481-334A-6748-8ADC-390487406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6F5C3B-87F2-8646-AB69-D348C14E5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4EBB00-6149-6B4C-832A-31343781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189E83-E738-424F-A144-DADCD142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6CFE9-9D6B-3E4A-BE5A-A90F0285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6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D0462-B75F-904C-9C6D-5A524697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C95A5D-4D34-784F-BE95-DD92D91B2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6132F-8D9F-034B-9928-CA5903D6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7FE58A-0FF2-C24C-9A22-7E6AB7D3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858118-F0EC-1040-8767-0709C1B2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91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BFE30-8B9F-8E45-A1CF-336573EB9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C83C6C-6413-E145-BA04-8EF3C8CCC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38DD87-D5E8-314F-9C70-4EA65AC1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9A8DB2-62DB-8E4C-AD15-6E0D6282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31293-CDD6-A346-96DF-5BE83327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29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4572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83D2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06046" y="2098757"/>
            <a:ext cx="10515600" cy="37439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2B617F-7D20-1744-A510-4B91E240BF0B}"/>
              </a:ext>
            </a:extLst>
          </p:cNvPr>
          <p:cNvCxnSpPr>
            <a:cxnSpLocks/>
          </p:cNvCxnSpPr>
          <p:nvPr userDrawn="1"/>
        </p:nvCxnSpPr>
        <p:spPr>
          <a:xfrm>
            <a:off x="1431906" y="1472179"/>
            <a:ext cx="9932780" cy="0"/>
          </a:xfrm>
          <a:prstGeom prst="line">
            <a:avLst/>
          </a:prstGeom>
          <a:ln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747C05-EF0A-304B-865F-B421584B3877}"/>
              </a:ext>
            </a:extLst>
          </p:cNvPr>
          <p:cNvCxnSpPr>
            <a:cxnSpLocks/>
          </p:cNvCxnSpPr>
          <p:nvPr userDrawn="1"/>
        </p:nvCxnSpPr>
        <p:spPr>
          <a:xfrm>
            <a:off x="705532" y="1472179"/>
            <a:ext cx="3011445" cy="0"/>
          </a:xfrm>
          <a:prstGeom prst="line">
            <a:avLst/>
          </a:prstGeom>
          <a:ln w="63500">
            <a:solidFill>
              <a:srgbClr val="CE4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5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27ACD-0BAC-3E44-BA7F-93E1CA01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B05EB1-6A01-0247-B447-CA19FC2B3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54390E-F7BE-D142-AE9B-44DF8B89D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0B41C7-5478-4743-950E-F6786866E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0AE44-4A86-C248-B184-6D12F9CE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83A869-7905-F247-9B01-F039639A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32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F5A0C-F2A7-7C45-9023-02BA4827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7F51B-620E-9F4B-8FBE-0CA296FF4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DE5237-A4CD-2D43-9B41-FE2492648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96F664-B772-BE4C-9271-929786647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38E340-FEC4-6B43-93A5-E0C0D7A84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18F4FA-9DE9-D345-A28D-8B271AB6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1FABE0-D29F-D14A-A138-A4E9F038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5DD995-114A-0548-B0E7-7F03ADAC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3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ACA43-5DC7-B84F-AEF9-61F786CE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611C66-6AD0-8141-8E2F-D417D8A9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AB44F6-6C51-D642-8BA7-0C518B73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B99963-9F43-1641-A9DA-B5A6C274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1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CED3C9-F4BA-4D42-8632-75DCB261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A65D5C-55E6-E447-9906-A9935619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5D1B10-B2BF-3A4F-940F-692D08B1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5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28EF8-C1DB-8748-8958-4AB69CFD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6C354-D850-164E-B175-B2546F72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C3CE82-2C44-034D-8014-BC803526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2FBE30-6842-A741-B856-BE03E13B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4AD64C-2C51-4F47-99E6-8E058FE2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9C969A-D646-804D-B145-8044535B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9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6713C-365D-C844-8A9D-B01B9737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9A0481-334A-6748-8ADC-390487406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6F5C3B-87F2-8646-AB69-D348C14E5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4EBB00-6149-6B4C-832A-31343781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189E83-E738-424F-A144-DADCD142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6CFE9-9D6B-3E4A-BE5A-A90F0285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5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56A49-A6F2-9D48-A108-7E917A27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8C1B4-91F5-C247-A727-ECAB7B5E7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CD3B7-3592-B246-A67B-765F6F9F1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508C-5D8A-1846-A921-2D7A0D772F37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3C85-4554-F444-BBCA-00EDA73C4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30ADB-B9E9-4641-9CEC-5159A2304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44968-2F7C-D84E-A394-6AFCA0506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59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9CB68-3E49-492E-8F24-D766D48F89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E6352-AA67-4408-8E55-705D17D6BE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6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56A49-A6F2-9D48-A108-7E917A27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8C1B4-91F5-C247-A727-ECAB7B5E7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CD3B7-3592-B246-A67B-765F6F9F1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508C-5D8A-1846-A921-2D7A0D772F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3C85-4554-F444-BBCA-00EDA73C4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30ADB-B9E9-4641-9CEC-5159A2304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44968-2F7C-D84E-A394-6AFCA05062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2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vfedo\Downloads\В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12"/>
          <a:stretch/>
        </p:blipFill>
        <p:spPr bwMode="auto">
          <a:xfrm>
            <a:off x="0" y="-1"/>
            <a:ext cx="8483146" cy="5264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EC7D69-A368-8346-9A20-A921FB3A1CB1}"/>
              </a:ext>
            </a:extLst>
          </p:cNvPr>
          <p:cNvSpPr txBox="1"/>
          <p:nvPr/>
        </p:nvSpPr>
        <p:spPr>
          <a:xfrm>
            <a:off x="8810000" y="0"/>
            <a:ext cx="31049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CE4F3F"/>
                </a:solidFill>
              </a:rPr>
              <a:t>22 июня </a:t>
            </a:r>
          </a:p>
          <a:p>
            <a:r>
              <a:rPr lang="ru-RU" sz="9600" b="1" dirty="0">
                <a:solidFill>
                  <a:srgbClr val="CE4F3F"/>
                </a:solidFill>
              </a:rPr>
              <a:t>202</a:t>
            </a:r>
            <a:r>
              <a:rPr lang="en-US" sz="9600" b="1" dirty="0">
                <a:solidFill>
                  <a:srgbClr val="CE4F3F"/>
                </a:solidFill>
              </a:rPr>
              <a:t>3</a:t>
            </a:r>
            <a:endParaRPr lang="ru-RU" sz="9600" b="1" dirty="0">
              <a:solidFill>
                <a:srgbClr val="CE4F3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973FE-50BB-114C-B539-FE1E5FFFC7BD}"/>
              </a:ext>
            </a:extLst>
          </p:cNvPr>
          <p:cNvSpPr txBox="1"/>
          <p:nvPr/>
        </p:nvSpPr>
        <p:spPr>
          <a:xfrm>
            <a:off x="207819" y="5382161"/>
            <a:ext cx="6452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E4F3F"/>
                </a:solidFill>
              </a:rPr>
              <a:t>Мероприятия, проводимые </a:t>
            </a:r>
          </a:p>
          <a:p>
            <a:r>
              <a:rPr lang="ru-RU" sz="4000" b="1" dirty="0">
                <a:solidFill>
                  <a:srgbClr val="CE4F3F"/>
                </a:solidFill>
              </a:rPr>
              <a:t>в День памяти и скорби</a:t>
            </a:r>
            <a:endParaRPr lang="ru-RU" sz="6600" b="1" dirty="0">
              <a:solidFill>
                <a:srgbClr val="CE4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0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7943043" cy="1325563"/>
          </a:xfrm>
        </p:spPr>
        <p:txBody>
          <a:bodyPr>
            <a:normAutofit/>
          </a:bodyPr>
          <a:lstStyle/>
          <a:p>
            <a:r>
              <a:rPr lang="ru-RU" dirty="0"/>
              <a:t>ООД «Поисковое движение России»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500" dirty="0">
                <a:solidFill>
                  <a:srgbClr val="FF0000"/>
                </a:solidFill>
              </a:rPr>
              <a:t>Памятные митинги с возложением цветов</a:t>
            </a:r>
            <a:r>
              <a:rPr lang="ru-RU" sz="1500" dirty="0"/>
              <a:t>. Торжественно-траурные митинги, посвящённые Дню памяти и скорби. Поисковики заступят в почётный караул, а также возложат цветы у памятных мест в своих регионах (84 региона)</a:t>
            </a:r>
          </a:p>
          <a:p>
            <a:r>
              <a:rPr lang="ru-RU" sz="1500" dirty="0">
                <a:solidFill>
                  <a:srgbClr val="FF0000"/>
                </a:solidFill>
              </a:rPr>
              <a:t>Церемония захоронения бойцов и командиров Красной Армии</a:t>
            </a:r>
            <a:r>
              <a:rPr lang="ru-RU" sz="1500" dirty="0"/>
              <a:t>. Торжественно-траурные церемонии захоронения бойцов </a:t>
            </a:r>
            <a:br>
              <a:rPr lang="ru-RU" sz="1500" dirty="0"/>
            </a:br>
            <a:r>
              <a:rPr lang="ru-RU" sz="1500" dirty="0"/>
              <a:t>и командиров Красной армии, найденных поисковиками в ходе полевых работ (</a:t>
            </a:r>
            <a:r>
              <a:rPr lang="ru-RU" sz="1500" dirty="0">
                <a:ea typeface="Lato Black" panose="020F0502020204030203" pitchFamily="34" charset="0"/>
                <a:cs typeface="Lato Black" panose="020F0502020204030203" pitchFamily="34" charset="0"/>
              </a:rPr>
              <a:t>Москва, Московская, Калининградская, Тверская области, Республика Ингушетия</a:t>
            </a:r>
            <a:r>
              <a:rPr lang="ru-RU" sz="1500" dirty="0"/>
              <a:t>)	</a:t>
            </a:r>
          </a:p>
          <a:p>
            <a:r>
              <a:rPr lang="ru-RU" sz="1500" dirty="0">
                <a:solidFill>
                  <a:srgbClr val="FF0000"/>
                </a:solidFill>
              </a:rPr>
              <a:t>Судьба солдата. Общественная приемная. </a:t>
            </a:r>
            <a:r>
              <a:rPr lang="ru-RU" sz="1500" dirty="0"/>
              <a:t>Сбор запросов для организации розыска архивных сведений о советских военнослужащих, погибших и пропавших без вести в годы Великой Отечественной войны (18 регионов)</a:t>
            </a:r>
          </a:p>
          <a:p>
            <a:r>
              <a:rPr lang="ru-RU" sz="1500" dirty="0">
                <a:solidFill>
                  <a:srgbClr val="FF0000"/>
                </a:solidFill>
              </a:rPr>
              <a:t>Выставки поисковиков.</a:t>
            </a:r>
            <a:r>
              <a:rPr lang="ru-RU" sz="1500" dirty="0"/>
              <a:t> Передвижная выставка экспонатов, обнаруженных в ходе экспедиций в рамках общероссийской акции «Вахта Памяти» (23 региона)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3" y="4947726"/>
            <a:ext cx="3560379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65" y="4947726"/>
            <a:ext cx="3560378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62" y="4947725"/>
            <a:ext cx="3560379" cy="17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01" y="0"/>
            <a:ext cx="12985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537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«Огненные картины войны»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164" y="1779268"/>
            <a:ext cx="10697260" cy="2598768"/>
          </a:xfrm>
        </p:spPr>
        <p:txBody>
          <a:bodyPr>
            <a:normAutofit/>
          </a:bodyPr>
          <a:lstStyle/>
          <a:p>
            <a:r>
              <a:rPr lang="ru-RU" dirty="0"/>
              <a:t>В России и странах зарубежья </a:t>
            </a:r>
            <a:r>
              <a:rPr lang="en-US" dirty="0"/>
              <a:t>21 </a:t>
            </a:r>
            <a:r>
              <a:rPr lang="ru-RU" dirty="0"/>
              <a:t>и 22 июня Волонтёры Победы и партия «Единая Россия» проведут ежегодную Международную акцию «Огненные картины войны». Добровольцы, представители партии «Единая Россия», общественные деятели и жители населенных пунктов почтут память павших и создадут масштабные огненные инсталляции, которые связаны общей темой: «Трагедии и Победы региона (страны) в годы Великой Отечественной войны».</a:t>
            </a:r>
          </a:p>
          <a:p>
            <a:r>
              <a:rPr lang="ru-RU" dirty="0"/>
              <a:t>География:</a:t>
            </a:r>
          </a:p>
          <a:p>
            <a:r>
              <a:rPr lang="ru-RU" dirty="0"/>
              <a:t>89 субъектов Российской Федерации, зарубежные государства </a:t>
            </a:r>
            <a:br>
              <a:rPr lang="ru-RU" dirty="0"/>
            </a:br>
            <a:r>
              <a:rPr lang="ru-RU" dirty="0"/>
              <a:t>(Международные представительства ВОД «Волонтёры Победы»)</a:t>
            </a:r>
            <a:endParaRPr lang="en-US" dirty="0"/>
          </a:p>
          <a:p>
            <a:r>
              <a:rPr lang="ru-RU" dirty="0"/>
              <a:t>Точки проведения акции будут указаны на сайте </a:t>
            </a:r>
            <a:r>
              <a:rPr lang="ru-RU" dirty="0" err="1"/>
              <a:t>волонтерыпобеды.рф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665" y="-1"/>
            <a:ext cx="908336" cy="102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133" y="64037"/>
            <a:ext cx="960531" cy="96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53" y="4538240"/>
            <a:ext cx="2527732" cy="23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6" y="4440959"/>
            <a:ext cx="2725738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08" y="4538240"/>
            <a:ext cx="3037786" cy="228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56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/>
              <a:t>Акция «Свеча памяти»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Волонтеры Победы, партия «Единая Россия», представители общественных и патриотических объединений, жители России и зарубежья в 82-ю годовщину со дня начала Великой Отечественной войны зажгут Свечи памяти. В День памяти и скорби добровольцы </a:t>
            </a:r>
            <a:br>
              <a:rPr lang="ru-RU" dirty="0"/>
            </a:br>
            <a:r>
              <a:rPr lang="ru-RU" dirty="0"/>
              <a:t>и все желающие соберутся у памятных мест, воинских мемориалов и на центральных улицах населенных пунктов, чтобы зажечь Свечи памяти, отдать дань уважения тем, кто погиб в годы войны и сражался с нацизмом.</a:t>
            </a:r>
          </a:p>
          <a:p>
            <a:r>
              <a:rPr lang="ru-RU" dirty="0"/>
              <a:t>География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89 субъектов РФ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Международные представительства Волонтеров Победы</a:t>
            </a:r>
          </a:p>
          <a:p>
            <a:r>
              <a:rPr lang="ru-RU" dirty="0"/>
              <a:t>Центральные точки проведения акции будут указаны на сайте </a:t>
            </a:r>
            <a:r>
              <a:rPr lang="ru-RU" dirty="0" err="1"/>
              <a:t>волонтерыпобеды.рф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261" y="0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884" y="0"/>
            <a:ext cx="971377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638" y="8790"/>
            <a:ext cx="886362" cy="9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8" y="4579249"/>
            <a:ext cx="3476548" cy="232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93" y="4579249"/>
            <a:ext cx="3561774" cy="237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48" y="4579248"/>
            <a:ext cx="3618371" cy="241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1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E4F3F"/>
                </a:solidFill>
              </a:rPr>
              <a:t>Акция «Путь Победы»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Волонтёры Победы 16 – 22 июня проведут торжественные церемонии по взятию частиц Вечного огня в городах-героях России. В рамках акции «Путь Победы» частицы огня доставят к Мамаеву кургану – монументу «Родина-мать зовёт!» в Волгограде. В ночь с 21 на 22 июня, в День памяти и скорби, от этих частиц Волонтеры Победы, представители правительства Волгоградской области, «Единой России» и общественных организаций зажгут масштабную огненную картину в память о тех, кто погиб в годы Великой Отечественной войны. Мероприятия пройдут при поддержке Фонда президентских грантов.</a:t>
            </a:r>
          </a:p>
          <a:p>
            <a:r>
              <a:rPr lang="ru-RU" dirty="0"/>
              <a:t>География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Москва, Санкт-Петербург, Новороссийск, Тула, Смоленск, Мурманск, Керчь, Севастополь и Волгоград. </a:t>
            </a:r>
          </a:p>
          <a:p>
            <a:r>
              <a:rPr lang="ru-RU" dirty="0"/>
              <a:t>Вся информация о проведении акции аккумулируется на специальном сайте подвиг80.рф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волонтерыпобеды.рф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98" y="34697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93" y="4288167"/>
            <a:ext cx="3803857" cy="253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73" y="4288166"/>
            <a:ext cx="3803857" cy="253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4175" r="6685" b="14722"/>
          <a:stretch/>
        </p:blipFill>
        <p:spPr>
          <a:xfrm>
            <a:off x="9796666" y="69395"/>
            <a:ext cx="2295949" cy="9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06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04473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E4F3F"/>
                </a:solidFill>
              </a:rPr>
              <a:t>Онлайн-</a:t>
            </a:r>
            <a:r>
              <a:rPr lang="ru-RU" dirty="0" err="1">
                <a:solidFill>
                  <a:srgbClr val="CE4F3F"/>
                </a:solidFill>
              </a:rPr>
              <a:t>флешмоб</a:t>
            </a:r>
            <a:r>
              <a:rPr lang="ru-RU" dirty="0">
                <a:solidFill>
                  <a:srgbClr val="CE4F3F"/>
                </a:solidFill>
              </a:rPr>
              <a:t> «Путь Победы»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580" y="1696240"/>
            <a:ext cx="10515600" cy="3743902"/>
          </a:xfrm>
        </p:spPr>
        <p:txBody>
          <a:bodyPr/>
          <a:lstStyle/>
          <a:p>
            <a:r>
              <a:rPr lang="ru-RU" dirty="0"/>
              <a:t>Ко Дню памяти и скорби Волонтёры Победы запустили онлайн-</a:t>
            </a:r>
            <a:r>
              <a:rPr lang="ru-RU" dirty="0" err="1"/>
              <a:t>флешмоб</a:t>
            </a:r>
            <a:r>
              <a:rPr lang="ru-RU" dirty="0"/>
              <a:t> «Путь Победы». В память о тех, кто отдал свою жизнь за освобождение мира от нацизма, кто пролил свою кровь на полях сражений, Волонтёры Победы предлагают зажечь виртуальные Свечи памяти. Чтобы принять участие в онлайн-</a:t>
            </a:r>
            <a:r>
              <a:rPr lang="ru-RU" dirty="0" err="1"/>
              <a:t>флешмобе</a:t>
            </a:r>
            <a:r>
              <a:rPr lang="ru-RU" dirty="0"/>
              <a:t>, необходимо зайти на страницу акции «Путь Победы» на сайте  подвиг80.рф и выполнить несколько шагов. Все подробности размещены на сайте акции. Акция проводится при поддержке </a:t>
            </a:r>
            <a:br>
              <a:rPr lang="ru-RU" dirty="0"/>
            </a:br>
            <a:r>
              <a:rPr lang="ru-RU" dirty="0"/>
              <a:t>Фонда президентских грантов.  Срок проведения - с 22 мая по 22 июня 2023 года.</a:t>
            </a:r>
          </a:p>
          <a:p>
            <a:r>
              <a:rPr lang="ru-RU" dirty="0"/>
              <a:t>География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89 субъектов Российской Федерации, зарубежные государства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(Международные представительства ВОД «Волонтёры Победы»)</a:t>
            </a:r>
            <a:endParaRPr lang="ru-RU" sz="1050" dirty="0"/>
          </a:p>
          <a:p>
            <a:r>
              <a:rPr lang="ru-RU" dirty="0"/>
              <a:t>Вся информация о проведении акции аккумулируется на специальном сайте подвиг80.рф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волонтерыпобеды.рф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98" y="34697"/>
            <a:ext cx="971378" cy="9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4175" r="6685" b="14722"/>
          <a:stretch/>
        </p:blipFill>
        <p:spPr>
          <a:xfrm>
            <a:off x="9796666" y="69395"/>
            <a:ext cx="2295949" cy="901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44" y="4268927"/>
            <a:ext cx="3803857" cy="253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44" y="4268927"/>
            <a:ext cx="3803857" cy="253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9184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DC09A13F-FE80-EE4B-823D-31F6DE5C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18" y="543235"/>
            <a:ext cx="7457299" cy="660730"/>
          </a:xfrm>
        </p:spPr>
        <p:txBody>
          <a:bodyPr>
            <a:normAutofit/>
          </a:bodyPr>
          <a:lstStyle/>
          <a:p>
            <a:r>
              <a:rPr lang="ru-RU" spc="300" dirty="0">
                <a:solidFill>
                  <a:srgbClr val="E362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МИНУТА МОЛЧАНИЯ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67" y="4814409"/>
            <a:ext cx="4584483" cy="1797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2"/>
          <a:stretch/>
        </p:blipFill>
        <p:spPr>
          <a:xfrm>
            <a:off x="8140781" y="4810710"/>
            <a:ext cx="903927" cy="1799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77F956-B2C6-5A4D-9E9C-55C6F74EF9E3}"/>
              </a:ext>
            </a:extLst>
          </p:cNvPr>
          <p:cNvSpPr txBox="1"/>
          <p:nvPr/>
        </p:nvSpPr>
        <p:spPr>
          <a:xfrm>
            <a:off x="815247" y="1845464"/>
            <a:ext cx="106008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7E6E6">
                    <a:lumMod val="25000"/>
                  </a:srgbClr>
                </a:solidFill>
              </a:rPr>
              <a:t>22 июня 12:15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состоится Всероссийская минута молчания. Вся страна затихнет, чтобы вспомнить тех, кто не вернулся домой с полей сражений Великой Отечественной войны.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2E3C87-55DA-CD43-A7B7-2E4870DB36BD}"/>
              </a:ext>
            </a:extLst>
          </p:cNvPr>
          <p:cNvSpPr/>
          <p:nvPr/>
        </p:nvSpPr>
        <p:spPr>
          <a:xfrm>
            <a:off x="6115695" y="3116531"/>
            <a:ext cx="59967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На сайте </a:t>
            </a:r>
            <a:r>
              <a:rPr lang="ru-RU" sz="1500" b="1" dirty="0" err="1">
                <a:solidFill>
                  <a:srgbClr val="CE4F3F"/>
                </a:solidFill>
              </a:rPr>
              <a:t>деньпамяти.рф</a:t>
            </a:r>
            <a:r>
              <a:rPr lang="ru-RU" sz="1500" b="1" dirty="0">
                <a:solidFill>
                  <a:srgbClr val="CE4F3F"/>
                </a:solidFill>
              </a:rPr>
              <a:t> </a:t>
            </a:r>
            <a:r>
              <a:rPr lang="ru-RU" sz="1500" dirty="0">
                <a:solidFill>
                  <a:srgbClr val="E7E6E6">
                    <a:lumMod val="25000"/>
                  </a:srgbClr>
                </a:solidFill>
              </a:rPr>
              <a:t>будет реализована минута молчания.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2E2789-CEFB-DF42-997C-131A005FC817}"/>
              </a:ext>
            </a:extLst>
          </p:cNvPr>
          <p:cNvSpPr/>
          <p:nvPr/>
        </p:nvSpPr>
        <p:spPr>
          <a:xfrm>
            <a:off x="815248" y="3116531"/>
            <a:ext cx="50036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</a:rPr>
              <a:t>Во многих городах при проведении минуты молчания </a:t>
            </a:r>
            <a:br>
              <a:rPr lang="ru-RU" sz="1500" dirty="0">
                <a:solidFill>
                  <a:prstClr val="black"/>
                </a:solidFill>
              </a:rPr>
            </a:br>
            <a:r>
              <a:rPr lang="ru-RU" sz="1500" dirty="0">
                <a:solidFill>
                  <a:prstClr val="black"/>
                </a:solidFill>
              </a:rPr>
              <a:t>будет использована система городского оповещения.</a:t>
            </a:r>
          </a:p>
        </p:txBody>
      </p:sp>
    </p:spTree>
    <p:extLst>
      <p:ext uri="{BB962C8B-B14F-4D97-AF65-F5344CB8AC3E}">
        <p14:creationId xmlns:p14="http://schemas.microsoft.com/office/powerpoint/2010/main" val="287279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«За Родину»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324" y="1815259"/>
            <a:ext cx="10862513" cy="2174853"/>
          </a:xfrm>
        </p:spPr>
        <p:txBody>
          <a:bodyPr/>
          <a:lstStyle/>
          <a:p>
            <a:r>
              <a:rPr lang="ru-RU" sz="1600" dirty="0">
                <a:cs typeface="Arial" panose="020B0604020202020204" pitchFamily="34" charset="0"/>
              </a:rPr>
              <a:t>Ко Дню памяти и скорби </a:t>
            </a:r>
            <a:r>
              <a:rPr lang="ru-RU" sz="1600" dirty="0" err="1">
                <a:cs typeface="Arial" panose="020B0604020202020204" pitchFamily="34" charset="0"/>
              </a:rPr>
              <a:t>реконструкторы</a:t>
            </a:r>
            <a:r>
              <a:rPr lang="ru-RU" sz="1600" dirty="0">
                <a:cs typeface="Arial" panose="020B0604020202020204" pitchFamily="34" charset="0"/>
              </a:rPr>
              <a:t> из разных регионов страны проведут патриотические мероприятия: интерактивные площадки, выставки военной техники и снаряжения участников Великой Отечественной войны, караулы, возложения цветов к памятным местам.</a:t>
            </a:r>
          </a:p>
          <a:p>
            <a:r>
              <a:rPr lang="ru-RU" sz="1600" dirty="0">
                <a:cs typeface="Arial" panose="020B0604020202020204" pitchFamily="34" charset="0"/>
              </a:rPr>
              <a:t>Памятная акция несет воспитательный и просветительский эффект, направлена на трансляцию истории нашего государства и наглядной пропаганде подвигов героев Отечества. Представители ООД РОСРЕКОН, одетые в форму солдат Великой Отечественной войны организуют военно-исторические площадки и караулы для привлечения внимания молодого поколения к подвигу предков.</a:t>
            </a:r>
          </a:p>
          <a:p>
            <a:r>
              <a:rPr lang="ru-RU" sz="1600" dirty="0"/>
              <a:t>Вся информация о проведении акции: 8 (909) 923-41-99 Михаил </a:t>
            </a:r>
            <a:r>
              <a:rPr lang="ru-RU" sz="1600" dirty="0" err="1"/>
              <a:t>Шмаевич</a:t>
            </a:r>
            <a:r>
              <a:rPr lang="ru-RU" sz="1600" dirty="0"/>
              <a:t> исполнительный директор ООД «</a:t>
            </a:r>
            <a:r>
              <a:rPr lang="ru-RU" sz="1600" dirty="0" err="1"/>
              <a:t>Росрекон</a:t>
            </a:r>
            <a:r>
              <a:rPr lang="ru-RU" sz="1600" dirty="0"/>
              <a:t>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2" y="4424087"/>
            <a:ext cx="3334133" cy="222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2" y="4452898"/>
            <a:ext cx="3285398" cy="2197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99" y="4484183"/>
            <a:ext cx="3305060" cy="2196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0"/>
            <a:ext cx="13906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80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Концерт-акция «Ночь без войны»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323" y="1760275"/>
            <a:ext cx="11042331" cy="2174853"/>
          </a:xfrm>
        </p:spPr>
        <p:txBody>
          <a:bodyPr>
            <a:norm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 ночь с 21 на 22 июня у подножья Ржевского мемориала Советскому солдату Бессмертный полк России и Союз десантников России проведут традиционный концерт-акцию «Ночь без войны», в котором выступят ведущие поэты и авторы-исполнители страны. </a:t>
            </a:r>
          </a:p>
          <a:p>
            <a:r>
              <a:rPr lang="ru-RU" sz="1600" dirty="0">
                <a:cs typeface="Arial" panose="020B0604020202020204" pitchFamily="34" charset="0"/>
              </a:rPr>
              <a:t>В 4 утра концерт прервется звуками бомбежки, артобстрела, ревом танков. Прозвучит голос Левитана, и все вместе споют «Вставай, страна огромная!».</a:t>
            </a:r>
          </a:p>
          <a:p>
            <a:r>
              <a:rPr lang="ru-RU" sz="1600" dirty="0">
                <a:cs typeface="Arial" panose="020B0604020202020204" pitchFamily="34" charset="0"/>
              </a:rPr>
              <a:t>В </a:t>
            </a:r>
            <a:r>
              <a:rPr lang="ru-RU" sz="1600" dirty="0" err="1">
                <a:cs typeface="Arial" panose="020B0604020202020204" pitchFamily="34" charset="0"/>
              </a:rPr>
              <a:t>соцсетях</a:t>
            </a:r>
            <a:r>
              <a:rPr lang="ru-RU" sz="1600" dirty="0">
                <a:cs typeface="Arial" panose="020B0604020202020204" pitchFamily="34" charset="0"/>
              </a:rPr>
              <a:t> движения Бессмертный полк России будет презентован ролик, где активисты движения из разных регионов под руководством солиста крупнейших отечественных и зарубежных музыкальных коллективов, «голоса Бессмертного полка России» Михаила Гаврилова исполняют песню «Поклонимся великим тем годам».</a:t>
            </a:r>
          </a:p>
          <a:p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8" name="Slid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5" b="12828" l="62844" r="71427"/>
                    </a14:imgEffect>
                  </a14:imgLayer>
                </a14:imgProps>
              </a:ext>
            </a:extLst>
          </a:blip>
          <a:srcRect l="61771" r="27500" b="85747"/>
          <a:stretch/>
        </p:blipFill>
        <p:spPr>
          <a:xfrm>
            <a:off x="10149758" y="-227141"/>
            <a:ext cx="2029688" cy="15166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70" y="137429"/>
            <a:ext cx="1204027" cy="11521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14" y="4269557"/>
            <a:ext cx="4217309" cy="237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polkrf.ru/storage/news/attaches/566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3"/>
          <a:stretch/>
        </p:blipFill>
        <p:spPr bwMode="auto">
          <a:xfrm>
            <a:off x="1130587" y="4269556"/>
            <a:ext cx="3965119" cy="237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5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46" y="365125"/>
            <a:ext cx="9154899" cy="1325563"/>
          </a:xfrm>
        </p:spPr>
        <p:txBody>
          <a:bodyPr>
            <a:normAutofit/>
          </a:bodyPr>
          <a:lstStyle/>
          <a:p>
            <a:r>
              <a:rPr lang="ru-RU" dirty="0"/>
              <a:t>Мероприятия и акции ВВПОД «ЮНАРМИЯ»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046" y="2098756"/>
            <a:ext cx="10515600" cy="435712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Всероссийская юнармейская акция «Память поколений»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Юнармейцам предлагается провести исследовательскую работу, направленную на восстановление и систематизацию биографии (в том числе и боевого пути) своих родственников или земляков – участников Великой Отечественной войны, тех с чьими портретами юнармейцы принимали участие (или хотят принять участие) в народном шествии «Бессмертный полк».</a:t>
            </a:r>
          </a:p>
          <a:p>
            <a:endParaRPr lang="ru-RU" dirty="0"/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Всероссийская акция «Пост № 1»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В рамках патриотической акции юнармейцы возлагают венки к мемориалам воинской славы и заступают в Почетный караул. Тем самым, отдают дань памяти павшим, совершившим ратные и трудовые подвиги в годы Великой Отечественной войны.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093" y="0"/>
            <a:ext cx="2563907" cy="122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311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1012</Words>
  <Application>Microsoft Office PowerPoint</Application>
  <PresentationFormat>Широкоэкранный</PresentationFormat>
  <Paragraphs>53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Тема Office</vt:lpstr>
      <vt:lpstr>3_Тема Office</vt:lpstr>
      <vt:lpstr>2_Тема Office</vt:lpstr>
      <vt:lpstr>Презентация PowerPoint</vt:lpstr>
      <vt:lpstr>Акция «Огненные картины войны»</vt:lpstr>
      <vt:lpstr>Акция «Свеча памяти» </vt:lpstr>
      <vt:lpstr>Акция «Путь Победы» </vt:lpstr>
      <vt:lpstr>Онлайн-флешмоб «Путь Победы» </vt:lpstr>
      <vt:lpstr>МИНУТА МОЛЧАНИЯ</vt:lpstr>
      <vt:lpstr>Акция «За Родину»</vt:lpstr>
      <vt:lpstr>Концерт-акция «Ночь без войны»</vt:lpstr>
      <vt:lpstr>Мероприятия и акции ВВПОД «ЮНАРМИЯ»</vt:lpstr>
      <vt:lpstr>ООД «Поисковое движение России»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Ирина Н. Бузунова</cp:lastModifiedBy>
  <cp:revision>91</cp:revision>
  <cp:lastPrinted>2022-06-03T08:17:18Z</cp:lastPrinted>
  <dcterms:created xsi:type="dcterms:W3CDTF">2020-06-23T00:38:27Z</dcterms:created>
  <dcterms:modified xsi:type="dcterms:W3CDTF">2023-06-16T09:39:01Z</dcterms:modified>
</cp:coreProperties>
</file>