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3.xml" ContentType="application/vnd.openxmlformats-officedocument.themeOverr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Override4.xml" ContentType="application/vnd.openxmlformats-officedocument.themeOverrid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Override5.xml" ContentType="application/vnd.openxmlformats-officedocument.themeOverrid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Override6.xml" ContentType="application/vnd.openxmlformats-officedocument.themeOverrid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sldIdLst>
    <p:sldId id="256" r:id="rId9"/>
    <p:sldId id="264" r:id="rId10"/>
    <p:sldId id="268" r:id="rId11"/>
    <p:sldId id="269" r:id="rId12"/>
    <p:sldId id="270" r:id="rId13"/>
    <p:sldId id="272" r:id="rId14"/>
    <p:sldId id="285" r:id="rId15"/>
    <p:sldId id="273" r:id="rId16"/>
    <p:sldId id="274" r:id="rId17"/>
    <p:sldId id="275" r:id="rId18"/>
    <p:sldId id="271" r:id="rId19"/>
    <p:sldId id="286" r:id="rId20"/>
    <p:sldId id="293" r:id="rId21"/>
    <p:sldId id="276" r:id="rId22"/>
    <p:sldId id="277" r:id="rId23"/>
    <p:sldId id="295" r:id="rId24"/>
    <p:sldId id="297" r:id="rId25"/>
    <p:sldId id="299" r:id="rId26"/>
    <p:sldId id="302" r:id="rId27"/>
    <p:sldId id="304" r:id="rId28"/>
    <p:sldId id="306" r:id="rId29"/>
    <p:sldId id="308" r:id="rId30"/>
    <p:sldId id="291" r:id="rId31"/>
    <p:sldId id="290" r:id="rId32"/>
    <p:sldId id="289" r:id="rId33"/>
    <p:sldId id="287" r:id="rId34"/>
    <p:sldId id="284" r:id="rId35"/>
    <p:sldId id="288" r:id="rId36"/>
    <p:sldId id="309" r:id="rId37"/>
    <p:sldId id="310" r:id="rId38"/>
    <p:sldId id="300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DE5AB-A2F2-45A1-98EE-560C38AAE63A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226F4-360A-47A8-9B41-49F050950A3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08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F1B9D-9BAD-4842-99A2-6018E7FA4D4A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60273-BA81-4506-8D7D-4C7C10842262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28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21C18-EFF8-4C1C-9E7B-3BD207F619DE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15833-9BE9-4FE2-920C-CF702E9618CB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019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37A27-015F-43D8-9D80-F0C71D23B47C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E0196-FE20-4D71-B54C-EB841176451F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75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E6EFD-E3BB-443E-87ED-462CCBC2E8D9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16561-FE22-4D1C-9647-BC528EA4D80C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568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F908A-78A6-4309-9F2D-6764180705AA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BDBF1-5C82-454D-9713-41718858CC54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12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0733B-8FB0-44A2-A43B-7B151296B1CD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26488-EAFA-4F54-AC5A-65BC28845A11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57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45CBF-968F-4F58-9D65-FD726FD534E4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547C7-FA5C-490B-96BB-EE88C0FA046E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18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30541-C518-44EF-A0E8-023BB9A8B340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68319-877A-4154-B7DA-FDA139ECE7CE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55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F4B3A-46AE-49E3-9084-E32A147ADD5C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506A3-FD52-49C2-8BF8-B105F0CAC2D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75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8053A-C00E-463C-B6C2-ED11D63847C7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D640E-8ADB-46EF-9383-9D5729BB768A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881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DE5AB-A2F2-45A1-98EE-560C38AAE63A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226F4-360A-47A8-9B41-49F050950A3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884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F1B9D-9BAD-4842-99A2-6018E7FA4D4A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60273-BA81-4506-8D7D-4C7C10842262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544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21C18-EFF8-4C1C-9E7B-3BD207F619DE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15833-9BE9-4FE2-920C-CF702E9618CB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872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37A27-015F-43D8-9D80-F0C71D23B47C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E0196-FE20-4D71-B54C-EB841176451F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90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E6EFD-E3BB-443E-87ED-462CCBC2E8D9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16561-FE22-4D1C-9647-BC528EA4D80C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62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F908A-78A6-4309-9F2D-6764180705AA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BDBF1-5C82-454D-9713-41718858CC54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038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0733B-8FB0-44A2-A43B-7B151296B1CD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26488-EAFA-4F54-AC5A-65BC28845A11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93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45CBF-968F-4F58-9D65-FD726FD534E4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547C7-FA5C-490B-96BB-EE88C0FA046E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109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30541-C518-44EF-A0E8-023BB9A8B340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68319-877A-4154-B7DA-FDA139ECE7CE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236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F4B3A-46AE-49E3-9084-E32A147ADD5C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506A3-FD52-49C2-8BF8-B105F0CAC2D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3140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8053A-C00E-463C-B6C2-ED11D63847C7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D640E-8ADB-46EF-9383-9D5729BB768A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02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DE5AB-A2F2-45A1-98EE-560C38AAE63A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226F4-360A-47A8-9B41-49F050950A3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2427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F1B9D-9BAD-4842-99A2-6018E7FA4D4A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60273-BA81-4506-8D7D-4C7C10842262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071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21C18-EFF8-4C1C-9E7B-3BD207F619DE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15833-9BE9-4FE2-920C-CF702E9618CB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48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37A27-015F-43D8-9D80-F0C71D23B47C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E0196-FE20-4D71-B54C-EB841176451F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66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E6EFD-E3BB-443E-87ED-462CCBC2E8D9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16561-FE22-4D1C-9647-BC528EA4D80C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106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F908A-78A6-4309-9F2D-6764180705AA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BDBF1-5C82-454D-9713-41718858CC54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87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0733B-8FB0-44A2-A43B-7B151296B1CD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26488-EAFA-4F54-AC5A-65BC28845A11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09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45CBF-968F-4F58-9D65-FD726FD534E4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547C7-FA5C-490B-96BB-EE88C0FA046E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7527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30541-C518-44EF-A0E8-023BB9A8B340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68319-877A-4154-B7DA-FDA139ECE7CE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201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F4B3A-46AE-49E3-9084-E32A147ADD5C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506A3-FD52-49C2-8BF8-B105F0CAC2D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371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8053A-C00E-463C-B6C2-ED11D63847C7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D640E-8ADB-46EF-9383-9D5729BB768A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0572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DE5AB-A2F2-45A1-98EE-560C38AAE63A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226F4-360A-47A8-9B41-49F050950A3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889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F1B9D-9BAD-4842-99A2-6018E7FA4D4A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60273-BA81-4506-8D7D-4C7C10842262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697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21C18-EFF8-4C1C-9E7B-3BD207F619DE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15833-9BE9-4FE2-920C-CF702E9618CB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561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37A27-015F-43D8-9D80-F0C71D23B47C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E0196-FE20-4D71-B54C-EB841176451F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151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E6EFD-E3BB-443E-87ED-462CCBC2E8D9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16561-FE22-4D1C-9647-BC528EA4D80C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534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F908A-78A6-4309-9F2D-6764180705AA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BDBF1-5C82-454D-9713-41718858CC54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901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0733B-8FB0-44A2-A43B-7B151296B1CD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26488-EAFA-4F54-AC5A-65BC28845A11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842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45CBF-968F-4F58-9D65-FD726FD534E4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547C7-FA5C-490B-96BB-EE88C0FA046E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278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30541-C518-44EF-A0E8-023BB9A8B340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68319-877A-4154-B7DA-FDA139ECE7CE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449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F4B3A-46AE-49E3-9084-E32A147ADD5C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506A3-FD52-49C2-8BF8-B105F0CAC2D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1526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8053A-C00E-463C-B6C2-ED11D63847C7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D640E-8ADB-46EF-9383-9D5729BB768A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097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DE5AB-A2F2-45A1-98EE-560C38AAE63A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226F4-360A-47A8-9B41-49F050950A3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3644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F1B9D-9BAD-4842-99A2-6018E7FA4D4A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60273-BA81-4506-8D7D-4C7C10842262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1317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21C18-EFF8-4C1C-9E7B-3BD207F619DE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15833-9BE9-4FE2-920C-CF702E9618CB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725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37A27-015F-43D8-9D80-F0C71D23B47C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E0196-FE20-4D71-B54C-EB841176451F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8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E6EFD-E3BB-443E-87ED-462CCBC2E8D9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16561-FE22-4D1C-9647-BC528EA4D80C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5490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F908A-78A6-4309-9F2D-6764180705AA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BDBF1-5C82-454D-9713-41718858CC54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424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0733B-8FB0-44A2-A43B-7B151296B1CD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26488-EAFA-4F54-AC5A-65BC28845A11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488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45CBF-968F-4F58-9D65-FD726FD534E4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547C7-FA5C-490B-96BB-EE88C0FA046E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585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30541-C518-44EF-A0E8-023BB9A8B340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68319-877A-4154-B7DA-FDA139ECE7CE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2533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F4B3A-46AE-49E3-9084-E32A147ADD5C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506A3-FD52-49C2-8BF8-B105F0CAC2D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1647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8053A-C00E-463C-B6C2-ED11D63847C7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D640E-8ADB-46EF-9383-9D5729BB768A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6704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DE5AB-A2F2-45A1-98EE-560C38AAE63A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226F4-360A-47A8-9B41-49F050950A3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4334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F1B9D-9BAD-4842-99A2-6018E7FA4D4A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60273-BA81-4506-8D7D-4C7C10842262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063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21C18-EFF8-4C1C-9E7B-3BD207F619DE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15833-9BE9-4FE2-920C-CF702E9618CB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69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37A27-015F-43D8-9D80-F0C71D23B47C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E0196-FE20-4D71-B54C-EB841176451F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4586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E6EFD-E3BB-443E-87ED-462CCBC2E8D9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16561-FE22-4D1C-9647-BC528EA4D80C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824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F908A-78A6-4309-9F2D-6764180705AA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BDBF1-5C82-454D-9713-41718858CC54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9796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0733B-8FB0-44A2-A43B-7B151296B1CD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26488-EAFA-4F54-AC5A-65BC28845A11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310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45CBF-968F-4F58-9D65-FD726FD534E4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547C7-FA5C-490B-96BB-EE88C0FA046E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792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30541-C518-44EF-A0E8-023BB9A8B340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68319-877A-4154-B7DA-FDA139ECE7CE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2321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F4B3A-46AE-49E3-9084-E32A147ADD5C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506A3-FD52-49C2-8BF8-B105F0CAC2D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2019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8053A-C00E-463C-B6C2-ED11D63847C7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D640E-8ADB-46EF-9383-9D5729BB768A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739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DE5AB-A2F2-45A1-98EE-560C38AAE63A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226F4-360A-47A8-9B41-49F050950A3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010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F1B9D-9BAD-4842-99A2-6018E7FA4D4A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60273-BA81-4506-8D7D-4C7C10842262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55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21C18-EFF8-4C1C-9E7B-3BD207F619DE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15833-9BE9-4FE2-920C-CF702E9618CB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050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37A27-015F-43D8-9D80-F0C71D23B47C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E0196-FE20-4D71-B54C-EB841176451F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859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E6EFD-E3BB-443E-87ED-462CCBC2E8D9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16561-FE22-4D1C-9647-BC528EA4D80C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6549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F908A-78A6-4309-9F2D-6764180705AA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BDBF1-5C82-454D-9713-41718858CC54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017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0733B-8FB0-44A2-A43B-7B151296B1CD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26488-EAFA-4F54-AC5A-65BC28845A11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928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45CBF-968F-4F58-9D65-FD726FD534E4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547C7-FA5C-490B-96BB-EE88C0FA046E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141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30541-C518-44EF-A0E8-023BB9A8B340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68319-877A-4154-B7DA-FDA139ECE7CE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4855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F4B3A-46AE-49E3-9084-E32A147ADD5C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506A3-FD52-49C2-8BF8-B105F0CAC2D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424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8053A-C00E-463C-B6C2-ED11D63847C7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D640E-8ADB-46EF-9383-9D5729BB768A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03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65476F-9E1E-4EF8-8CAC-05680DE80B11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0DDFF2-8FFF-40AF-93A7-7254E022DEE6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18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65476F-9E1E-4EF8-8CAC-05680DE80B11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0DDFF2-8FFF-40AF-93A7-7254E022DEE6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18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65476F-9E1E-4EF8-8CAC-05680DE80B11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0DDFF2-8FFF-40AF-93A7-7254E022DEE6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86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65476F-9E1E-4EF8-8CAC-05680DE80B11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0DDFF2-8FFF-40AF-93A7-7254E022DEE6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67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65476F-9E1E-4EF8-8CAC-05680DE80B11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0DDFF2-8FFF-40AF-93A7-7254E022DEE6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17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65476F-9E1E-4EF8-8CAC-05680DE80B11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0DDFF2-8FFF-40AF-93A7-7254E022DEE6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94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65476F-9E1E-4EF8-8CAC-05680DE80B11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07.09.2022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0DDFF2-8FFF-40AF-93A7-7254E022DEE6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18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OD19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flipH="1">
            <a:off x="2546283" y="0"/>
            <a:ext cx="65977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4500570"/>
            <a:ext cx="34831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8 Сентября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День освобождения Донбасса\Фон для слайдов\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902" cy="6858000"/>
          </a:xfrm>
          <a:prstGeom prst="rect">
            <a:avLst/>
          </a:prstGeom>
          <a:noFill/>
        </p:spPr>
      </p:pic>
      <p:pic>
        <p:nvPicPr>
          <p:cNvPr id="5122" name="Picture 2" descr="http://pbs.twimg.com/media/CD5FaL9WAAAcWRh.jpg:large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859190" y="1268760"/>
            <a:ext cx="4752528" cy="297033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124" name="Picture 4" descr="http://www.vmir.su/uploads/posts/1404476056_1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10620"/>
          <a:stretch/>
        </p:blipFill>
        <p:spPr bwMode="auto">
          <a:xfrm>
            <a:off x="4285328" y="3158970"/>
            <a:ext cx="4827067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126" name="Picture 6" descr="http://site-f54664c.umi.ru/images/cms/data/23-2.jpg"/>
          <p:cNvPicPr>
            <a:picLocks noChangeAspect="1" noChangeArrowheads="1"/>
          </p:cNvPicPr>
          <p:nvPr/>
        </p:nvPicPr>
        <p:blipFill rotWithShape="1">
          <a:blip r:embed="rId5" cstate="print">
            <a:extLst/>
          </a:blip>
          <a:srcRect l="31012" t="9793"/>
          <a:stretch/>
        </p:blipFill>
        <p:spPr bwMode="auto">
          <a:xfrm>
            <a:off x="107503" y="3420208"/>
            <a:ext cx="4205536" cy="340251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3719" y="-35060"/>
            <a:ext cx="8928993" cy="1714202"/>
          </a:xfrm>
          <a:ln/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/>
              <a:t>В </a:t>
            </a:r>
            <a:r>
              <a:rPr lang="ru-RU" sz="2000" b="1" dirty="0"/>
              <a:t>Донецкой области действовало 180 партизанских отрядов,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за </a:t>
            </a:r>
            <a:r>
              <a:rPr lang="ru-RU" sz="2000" b="1" dirty="0"/>
              <a:t>время оккупации партизаны провели 600 боевых операций</a:t>
            </a:r>
            <a:r>
              <a:rPr lang="ru-RU" sz="2000" b="1" dirty="0" smtClean="0"/>
              <a:t>,</a:t>
            </a:r>
            <a:br>
              <a:rPr lang="ru-RU" sz="2000" b="1" dirty="0" smtClean="0"/>
            </a:br>
            <a:r>
              <a:rPr lang="ru-RU" sz="2000" b="1" dirty="0" smtClean="0"/>
              <a:t> </a:t>
            </a:r>
            <a:r>
              <a:rPr lang="ru-RU" sz="2000" b="1" dirty="0"/>
              <a:t>уничтожено свыше 10-ти тысяч фашистских солдат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День освобождения Донбасса\Материалы\Фон для слайдов\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902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57588" y="1071546"/>
            <a:ext cx="52864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21 июля 1943 года немецкая армия начала ожесточенные бои за плацдарм на правом берегу Северского Донца. В ходе этой военной операции </a:t>
            </a:r>
          </a:p>
          <a:p>
            <a:r>
              <a:rPr lang="ru-RU" sz="32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Погибло более 3700 человек</a:t>
            </a:r>
          </a:p>
          <a:p>
            <a:r>
              <a:rPr lang="ru-RU" sz="32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Ранено около 8 тысяч человек</a:t>
            </a:r>
          </a:p>
          <a:p>
            <a:r>
              <a:rPr lang="ru-RU" sz="32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Пропало без вести около 1000 человек </a:t>
            </a:r>
          </a:p>
          <a:p>
            <a:endParaRPr lang="uk-UA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2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0" y="-131763"/>
            <a:ext cx="9055100" cy="712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942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2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76250"/>
            <a:ext cx="8640762" cy="612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553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Объект 1"/>
          <p:cNvPicPr>
            <a:picLocks noGrp="1" noChangeAspect="1"/>
          </p:cNvPicPr>
          <p:nvPr>
            <p:ph idx="1"/>
          </p:nvPr>
        </p:nvPicPr>
        <p:blipFill>
          <a:blip r:embed="rId3"/>
          <a:srcRect r="12057"/>
          <a:stretch>
            <a:fillRect/>
          </a:stretch>
        </p:blipFill>
        <p:spPr>
          <a:xfrm>
            <a:off x="0" y="0"/>
            <a:ext cx="9199563" cy="6858000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-35614" y="-18365"/>
            <a:ext cx="9073008" cy="1431141"/>
          </a:xfr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100" b="1" dirty="0" smtClean="0"/>
              <a:t>15 сентября Донбасс был полностью освобожден </a:t>
            </a:r>
            <a:br>
              <a:rPr lang="ru-RU" sz="2100" b="1" dirty="0" smtClean="0"/>
            </a:br>
            <a:r>
              <a:rPr lang="ru-RU" sz="2100" b="1" dirty="0" smtClean="0"/>
              <a:t>от </a:t>
            </a:r>
            <a:r>
              <a:rPr lang="ru-RU" sz="2100" b="1" dirty="0" err="1" smtClean="0"/>
              <a:t>немецко</a:t>
            </a:r>
            <a:r>
              <a:rPr lang="ru-RU" sz="2100" b="1" dirty="0" smtClean="0"/>
              <a:t> - фашистских захватчиков</a:t>
            </a:r>
            <a:endParaRPr lang="ru-RU" sz="2100" b="1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4561974" y="1268760"/>
            <a:ext cx="4582026" cy="3600400"/>
          </a:xfrm>
          <a:prstGeom prst="rect">
            <a:avLst/>
          </a:prstGeom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000" b="1" dirty="0" smtClean="0"/>
              <a:t>Мы помним 43-ий год,</a:t>
            </a:r>
            <a:br>
              <a:rPr lang="ru-RU" sz="2000" b="1" dirty="0" smtClean="0"/>
            </a:br>
            <a:r>
              <a:rPr lang="ru-RU" sz="2000" b="1" dirty="0" smtClean="0"/>
              <a:t>Когда израненный народ </a:t>
            </a:r>
            <a:br>
              <a:rPr lang="ru-RU" sz="2000" b="1" dirty="0" smtClean="0"/>
            </a:br>
            <a:r>
              <a:rPr lang="ru-RU" sz="2000" b="1" dirty="0" smtClean="0"/>
              <a:t>Ночами не смыкая глаз,</a:t>
            </a:r>
            <a:br>
              <a:rPr lang="ru-RU" sz="2000" b="1" dirty="0" smtClean="0"/>
            </a:br>
            <a:r>
              <a:rPr lang="ru-RU" sz="2000" b="1" dirty="0" smtClean="0"/>
              <a:t>Боролся за родной Донбасс.</a:t>
            </a:r>
            <a:br>
              <a:rPr lang="ru-RU" sz="2000" b="1" dirty="0" smtClean="0"/>
            </a:br>
            <a:r>
              <a:rPr lang="ru-RU" sz="2000" b="1" dirty="0" smtClean="0"/>
              <a:t>Шла жесточайшая война,</a:t>
            </a:r>
            <a:br>
              <a:rPr lang="ru-RU" sz="2000" b="1" dirty="0" smtClean="0"/>
            </a:br>
            <a:r>
              <a:rPr lang="ru-RU" sz="2000" b="1" dirty="0" smtClean="0"/>
              <a:t>На битву встала вся страна.</a:t>
            </a:r>
            <a:br>
              <a:rPr lang="ru-RU" sz="2000" b="1" dirty="0" smtClean="0"/>
            </a:br>
            <a:r>
              <a:rPr lang="ru-RU" sz="2000" b="1" dirty="0" smtClean="0"/>
              <a:t>Прошло с тех пор немало лет-</a:t>
            </a:r>
            <a:br>
              <a:rPr lang="ru-RU" sz="2000" b="1" dirty="0" smtClean="0"/>
            </a:br>
            <a:r>
              <a:rPr lang="ru-RU" sz="2000" b="1" dirty="0" smtClean="0"/>
              <a:t>Событиям тем забвенья – нет!»</a:t>
            </a:r>
          </a:p>
        </p:txBody>
      </p:sp>
      <p:pic>
        <p:nvPicPr>
          <p:cNvPr id="6" name="Рисунок 5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75688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7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80513" cy="6858000"/>
          </a:xfrm>
        </p:spPr>
      </p:pic>
      <p:sp>
        <p:nvSpPr>
          <p:cNvPr id="35842" name="Заголовок 6"/>
          <p:cNvSpPr>
            <a:spLocks noGrp="1"/>
          </p:cNvSpPr>
          <p:nvPr>
            <p:ph type="title"/>
          </p:nvPr>
        </p:nvSpPr>
        <p:spPr>
          <a:xfrm>
            <a:off x="4427538" y="274638"/>
            <a:ext cx="4259262" cy="545465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ru-RU" sz="2000" b="1" smtClean="0"/>
              <a:t> Когда подходят памятные даты, </a:t>
            </a:r>
            <a:br>
              <a:rPr lang="ru-RU" sz="2000" b="1" smtClean="0"/>
            </a:br>
            <a:r>
              <a:rPr lang="ru-RU" sz="2000" b="1" smtClean="0"/>
              <a:t>Мы почему-то чувствуем вину.</a:t>
            </a:r>
            <a:br>
              <a:rPr lang="ru-RU" sz="2000" b="1" smtClean="0"/>
            </a:br>
            <a:r>
              <a:rPr lang="ru-RU" sz="2000" b="1" smtClean="0"/>
              <a:t> Все меньше вспоминаем о Победе, </a:t>
            </a:r>
            <a:br>
              <a:rPr lang="ru-RU" sz="2000" b="1" smtClean="0"/>
            </a:br>
            <a:r>
              <a:rPr lang="ru-RU" sz="2000" b="1" smtClean="0"/>
              <a:t>Все больше забываем про войну. </a:t>
            </a:r>
            <a:br>
              <a:rPr lang="ru-RU" sz="2000" b="1" smtClean="0"/>
            </a:br>
            <a:r>
              <a:rPr lang="ru-RU" sz="2000" b="1" smtClean="0"/>
              <a:t>Но боль еще исчезнуть не готова, </a:t>
            </a:r>
            <a:br>
              <a:rPr lang="ru-RU" sz="2000" b="1" smtClean="0"/>
            </a:br>
            <a:r>
              <a:rPr lang="ru-RU" sz="2000" b="1" smtClean="0"/>
              <a:t>Те годы — миллионы личных драм! </a:t>
            </a:r>
            <a:br>
              <a:rPr lang="ru-RU" sz="2000" b="1" smtClean="0"/>
            </a:br>
            <a:r>
              <a:rPr lang="ru-RU" sz="2000" b="1" smtClean="0"/>
              <a:t>А потому давайте вспомним снова </a:t>
            </a:r>
            <a:br>
              <a:rPr lang="ru-RU" sz="2000" b="1" smtClean="0"/>
            </a:br>
            <a:r>
              <a:rPr lang="ru-RU" sz="2000" b="1" smtClean="0"/>
              <a:t>Всех тех, кто подарил Победу нам! </a:t>
            </a:r>
            <a:br>
              <a:rPr lang="ru-RU" sz="2000" b="1" smtClean="0"/>
            </a:br>
            <a:r>
              <a:rPr lang="ru-RU" sz="2000" b="1" smtClean="0"/>
              <a:t>Молчанием почтите память павших, </a:t>
            </a:r>
            <a:br>
              <a:rPr lang="ru-RU" sz="2000" b="1" smtClean="0"/>
            </a:br>
            <a:r>
              <a:rPr lang="ru-RU" sz="2000" b="1" smtClean="0"/>
              <a:t>Заботой окружите жизнь живых. </a:t>
            </a:r>
            <a:br>
              <a:rPr lang="ru-RU" sz="2000" b="1" smtClean="0"/>
            </a:br>
            <a:r>
              <a:rPr lang="ru-RU" sz="2000" b="1" smtClean="0"/>
              <a:t>И хоть частицу долга ветеранам </a:t>
            </a:r>
            <a:br>
              <a:rPr lang="ru-RU" sz="2000" b="1" smtClean="0"/>
            </a:br>
            <a:r>
              <a:rPr lang="ru-RU" sz="2000" b="1" smtClean="0"/>
              <a:t>Спешите благодарно возвратить! </a:t>
            </a:r>
          </a:p>
        </p:txBody>
      </p:sp>
      <p:pic>
        <p:nvPicPr>
          <p:cNvPr id="35843" name="Picture 10" descr="http://school30.in.ua/wp-content/uploads/2015/05/100687416_0_b6142_f1eaaad9_L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413" y="4627563"/>
            <a:ext cx="3463926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32656"/>
            <a:ext cx="86868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err="1" smtClean="0"/>
              <a:t>Гринкевич</a:t>
            </a:r>
            <a:r>
              <a:rPr lang="ru-RU" sz="4000" dirty="0" smtClean="0"/>
              <a:t> Франц Андреевич</a:t>
            </a:r>
            <a:endParaRPr lang="ru-RU" sz="4000" dirty="0"/>
          </a:p>
        </p:txBody>
      </p:sp>
      <p:pic>
        <p:nvPicPr>
          <p:cNvPr id="4505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700213"/>
            <a:ext cx="3435350" cy="4525962"/>
          </a:xfrm>
        </p:spPr>
      </p:pic>
      <p:pic>
        <p:nvPicPr>
          <p:cNvPr id="4505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700213"/>
            <a:ext cx="3805238" cy="447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183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Гуров Кузьма Акимович</a:t>
            </a:r>
            <a:endParaRPr lang="ru-RU" dirty="0"/>
          </a:p>
        </p:txBody>
      </p:sp>
      <p:pic>
        <p:nvPicPr>
          <p:cNvPr id="4608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16463" y="1557338"/>
            <a:ext cx="3351212" cy="4464050"/>
          </a:xfrm>
        </p:spPr>
      </p:pic>
      <p:pic>
        <p:nvPicPr>
          <p:cNvPr id="4608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557338"/>
            <a:ext cx="3455988" cy="451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056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Лидия </a:t>
            </a:r>
            <a:r>
              <a:rPr lang="ru-RU" dirty="0" err="1" smtClean="0"/>
              <a:t>Литвяк</a:t>
            </a:r>
            <a:r>
              <a:rPr lang="ru-RU" dirty="0" smtClean="0"/>
              <a:t>- «Белая лилия Сталинграда» </a:t>
            </a:r>
            <a:endParaRPr lang="ru-RU" dirty="0"/>
          </a:p>
        </p:txBody>
      </p:sp>
      <p:pic>
        <p:nvPicPr>
          <p:cNvPr id="4710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628775"/>
            <a:ext cx="3379788" cy="4508500"/>
          </a:xfrm>
        </p:spPr>
      </p:pic>
      <p:pic>
        <p:nvPicPr>
          <p:cNvPr id="47107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2011363"/>
            <a:ext cx="5256212" cy="349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684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12" y="482600"/>
            <a:ext cx="8686801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Панченко Борис Константинович</a:t>
            </a:r>
            <a:endParaRPr lang="ru-RU" dirty="0"/>
          </a:p>
        </p:txBody>
      </p:sp>
      <p:pic>
        <p:nvPicPr>
          <p:cNvPr id="4915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773238"/>
            <a:ext cx="3243263" cy="4608512"/>
          </a:xfrm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192588" y="1412875"/>
            <a:ext cx="44831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>
                <a:solidFill>
                  <a:prstClr val="black"/>
                </a:solidFill>
                <a:latin typeface="Arial" charset="0"/>
                <a:cs typeface="Arial" charset="0"/>
              </a:rPr>
              <a:t>Командир минометной батареи, лейтенант.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>
                <a:solidFill>
                  <a:prstClr val="black"/>
                </a:solidFill>
                <a:latin typeface="Arial" charset="0"/>
                <a:cs typeface="Arial" charset="0"/>
              </a:rPr>
              <a:t>Отличился во время боев на территории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>
                <a:solidFill>
                  <a:prstClr val="black"/>
                </a:solidFill>
                <a:latin typeface="Arial" charset="0"/>
                <a:cs typeface="Arial" charset="0"/>
              </a:rPr>
              <a:t>Чехословакии. За это было присвоено звание Героя Советского Союза с вручением ордена Ленина и «Золотой Звезды».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>
                <a:solidFill>
                  <a:prstClr val="black"/>
                </a:solidFill>
                <a:latin typeface="Arial" charset="0"/>
                <a:cs typeface="Arial" charset="0"/>
              </a:rPr>
              <a:t>Жил в г.Макеевке. Являлся ее Почетным жителем. В честь него названа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>
                <a:solidFill>
                  <a:prstClr val="black"/>
                </a:solidFill>
                <a:latin typeface="Arial" charset="0"/>
                <a:cs typeface="Arial" charset="0"/>
              </a:rPr>
              <a:t>одна из улиц города.</a:t>
            </a:r>
          </a:p>
        </p:txBody>
      </p:sp>
    </p:spTree>
    <p:extLst>
      <p:ext uri="{BB962C8B-B14F-4D97-AF65-F5344CB8AC3E}">
        <p14:creationId xmlns:p14="http://schemas.microsoft.com/office/powerpoint/2010/main" val="333961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8" descr="image?id=834120794196&amp;t=20&amp;plc=WEB&amp;tkn=*u7LooYAT8befBK-NsFbs7Tm9AGQ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0" y="0"/>
            <a:ext cx="916412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 smtClean="0"/>
              <a:t>Марунченко</a:t>
            </a:r>
            <a:r>
              <a:rPr lang="ru-RU" dirty="0" smtClean="0"/>
              <a:t> Павел </a:t>
            </a:r>
            <a:r>
              <a:rPr lang="ru-RU" dirty="0" err="1" smtClean="0"/>
              <a:t>Поликарпович</a:t>
            </a:r>
            <a:endParaRPr lang="ru-RU" dirty="0"/>
          </a:p>
        </p:txBody>
      </p:sp>
      <p:pic>
        <p:nvPicPr>
          <p:cNvPr id="50178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557338"/>
            <a:ext cx="3559175" cy="4525962"/>
          </a:xfrm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551363" y="1412875"/>
            <a:ext cx="419735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000">
                <a:solidFill>
                  <a:prstClr val="black"/>
                </a:solidFill>
                <a:latin typeface="Arial" charset="0"/>
                <a:cs typeface="Arial" charset="0"/>
              </a:rPr>
              <a:t>Гвардии старший сержант при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000">
                <a:solidFill>
                  <a:prstClr val="black"/>
                </a:solidFill>
                <a:latin typeface="Arial" charset="0"/>
                <a:cs typeface="Arial" charset="0"/>
              </a:rPr>
              <a:t>форсировании Керченского пролива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000">
                <a:solidFill>
                  <a:prstClr val="black"/>
                </a:solidFill>
                <a:latin typeface="Arial" charset="0"/>
                <a:cs typeface="Arial" charset="0"/>
              </a:rPr>
              <a:t>проявил  храбрость, за что было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000">
                <a:solidFill>
                  <a:prstClr val="black"/>
                </a:solidFill>
                <a:latin typeface="Arial" charset="0"/>
                <a:cs typeface="Arial" charset="0"/>
              </a:rPr>
              <a:t> посмертно присвоено звание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000">
                <a:solidFill>
                  <a:prstClr val="black"/>
                </a:solidFill>
                <a:latin typeface="Arial" charset="0"/>
                <a:cs typeface="Arial" charset="0"/>
              </a:rPr>
              <a:t>Героя Советского Союза.</a:t>
            </a:r>
          </a:p>
        </p:txBody>
      </p:sp>
    </p:spTree>
    <p:extLst>
      <p:ext uri="{BB962C8B-B14F-4D97-AF65-F5344CB8AC3E}">
        <p14:creationId xmlns:p14="http://schemas.microsoft.com/office/powerpoint/2010/main" val="353575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cap="none" smtClean="0">
                <a:effectLst/>
                <a:latin typeface="Arial" charset="0"/>
              </a:rPr>
              <a:t>Кошелев Николай Иванович</a:t>
            </a:r>
          </a:p>
        </p:txBody>
      </p:sp>
      <p:pic>
        <p:nvPicPr>
          <p:cNvPr id="5120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557338"/>
            <a:ext cx="3184525" cy="3984625"/>
          </a:xfrm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4500563" y="1628775"/>
            <a:ext cx="4175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4427538" y="1700213"/>
            <a:ext cx="4465637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>
                <a:solidFill>
                  <a:prstClr val="black"/>
                </a:solidFill>
                <a:latin typeface="Arial" charset="0"/>
                <a:cs typeface="Arial" charset="0"/>
              </a:rPr>
              <a:t>Командир танковой роты отличился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>
                <a:solidFill>
                  <a:prstClr val="black"/>
                </a:solidFill>
                <a:latin typeface="Arial" charset="0"/>
                <a:cs typeface="Arial" charset="0"/>
              </a:rPr>
              <a:t>беспримерной храбростью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>
                <a:solidFill>
                  <a:prstClr val="black"/>
                </a:solidFill>
                <a:latin typeface="Arial" charset="0"/>
                <a:cs typeface="Arial" charset="0"/>
              </a:rPr>
              <a:t>в боях при освобождении Смоленщины.  Погиб в бою при освобождении д. Вава.</a:t>
            </a:r>
          </a:p>
        </p:txBody>
      </p:sp>
    </p:spTree>
    <p:extLst>
      <p:ext uri="{BB962C8B-B14F-4D97-AF65-F5344CB8AC3E}">
        <p14:creationId xmlns:p14="http://schemas.microsoft.com/office/powerpoint/2010/main" val="105040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" y="449262"/>
            <a:ext cx="8686800" cy="838201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Герои Советского Союза родом из Донбасса, г. Макеевки</a:t>
            </a:r>
            <a:endParaRPr lang="ru-RU" dirty="0"/>
          </a:p>
        </p:txBody>
      </p:sp>
      <p:pic>
        <p:nvPicPr>
          <p:cNvPr id="5222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700213"/>
            <a:ext cx="1574800" cy="2139950"/>
          </a:xfrm>
        </p:spPr>
      </p:pic>
      <p:pic>
        <p:nvPicPr>
          <p:cNvPr id="52227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1628775"/>
            <a:ext cx="1776413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64288" y="1590675"/>
            <a:ext cx="1604962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6013" y="4005263"/>
            <a:ext cx="1871662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5738" y="4005263"/>
            <a:ext cx="1928812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04025" y="4005263"/>
            <a:ext cx="187642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179388" y="1412875"/>
            <a:ext cx="2755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A5644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Безценный В.Н.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2700338" y="1360488"/>
            <a:ext cx="23764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A5644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Васильчук А. Д.</a:t>
            </a: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5219700" y="1268413"/>
            <a:ext cx="3475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A5644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Гаврилов И.С</a:t>
            </a:r>
            <a:r>
              <a:rPr lang="ru-RU" sz="20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0" y="3881438"/>
            <a:ext cx="3419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A5644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Гаркуша К.Д.</a:t>
            </a:r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3132138" y="3881438"/>
            <a:ext cx="287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A5644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Грошев Н.П.</a:t>
            </a:r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5919788" y="3881438"/>
            <a:ext cx="2828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A5644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Ильченко В.Л.</a:t>
            </a:r>
          </a:p>
        </p:txBody>
      </p:sp>
    </p:spTree>
    <p:extLst>
      <p:ext uri="{BB962C8B-B14F-4D97-AF65-F5344CB8AC3E}">
        <p14:creationId xmlns:p14="http://schemas.microsoft.com/office/powerpoint/2010/main" val="411988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 rotWithShape="1">
          <a:blip r:embed="rId2"/>
          <a:srcRect b="11065"/>
          <a:stretch/>
        </p:blipFill>
        <p:spPr bwMode="auto">
          <a:xfrm>
            <a:off x="232780" y="2678028"/>
            <a:ext cx="5715000" cy="40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4"/>
          <p:cNvPicPr>
            <a:picLocks noChangeAspect="1"/>
          </p:cNvPicPr>
          <p:nvPr/>
        </p:nvPicPr>
        <p:blipFill rotWithShape="1">
          <a:blip r:embed="rId3"/>
          <a:srcRect b="10733"/>
          <a:stretch/>
        </p:blipFill>
        <p:spPr bwMode="auto">
          <a:xfrm>
            <a:off x="6156176" y="2678028"/>
            <a:ext cx="2771775" cy="4024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4"/>
          <p:cNvPicPr>
            <a:picLocks noChangeAspect="1"/>
          </p:cNvPicPr>
          <p:nvPr/>
        </p:nvPicPr>
        <p:blipFill rotWithShape="1">
          <a:blip r:embed="rId4"/>
          <a:srcRect r="6751" b="8877"/>
          <a:stretch/>
        </p:blipFill>
        <p:spPr bwMode="auto">
          <a:xfrm>
            <a:off x="5618005" y="111639"/>
            <a:ext cx="3434259" cy="230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5"/>
          <a:srcRect b="29165"/>
          <a:stretch/>
        </p:blipFill>
        <p:spPr bwMode="auto">
          <a:xfrm>
            <a:off x="539552" y="111639"/>
            <a:ext cx="4346848" cy="230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422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 rotWithShape="1">
          <a:blip r:embed="rId2"/>
          <a:srcRect b="5038"/>
          <a:stretch/>
        </p:blipFill>
        <p:spPr bwMode="auto">
          <a:xfrm>
            <a:off x="539552" y="1700808"/>
            <a:ext cx="3713163" cy="470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9992" y="47584"/>
            <a:ext cx="86868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 dirty="0" smtClean="0"/>
              <a:t>Памятник  </a:t>
            </a:r>
          </a:p>
          <a:p>
            <a:pPr>
              <a:defRPr/>
            </a:pPr>
            <a:r>
              <a:rPr lang="ru-RU" sz="3600" dirty="0" smtClean="0"/>
              <a:t>«Жертвам фашистского террора» </a:t>
            </a:r>
          </a:p>
          <a:p>
            <a:pPr>
              <a:defRPr/>
            </a:pPr>
            <a:r>
              <a:rPr lang="ru-RU" sz="3600" dirty="0" smtClean="0"/>
              <a:t>в г. Макеевка </a:t>
            </a:r>
            <a:endParaRPr lang="ru-RU" sz="3600" dirty="0"/>
          </a:p>
        </p:txBody>
      </p:sp>
      <p:pic>
        <p:nvPicPr>
          <p:cNvPr id="1026" name="Picture 2" descr="D:\Пользователь\Desktop\img_197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8"/>
          <a:stretch/>
        </p:blipFill>
        <p:spPr bwMode="auto">
          <a:xfrm>
            <a:off x="4869530" y="1700808"/>
            <a:ext cx="3666488" cy="470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95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422" y="1916832"/>
            <a:ext cx="3960813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3391" y="1978744"/>
            <a:ext cx="4813300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35422" y="162506"/>
            <a:ext cx="86570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>
                <a:solidFill>
                  <a:srgbClr val="000000"/>
                </a:solidFill>
                <a:latin typeface="Fedra"/>
              </a:rPr>
              <a:t>Среди прочих географических названий Донбасса особняком стоит </a:t>
            </a:r>
            <a:r>
              <a:rPr lang="ru-RU" b="1" dirty="0" err="1">
                <a:solidFill>
                  <a:srgbClr val="000000"/>
                </a:solidFill>
                <a:latin typeface="Fedra"/>
              </a:rPr>
              <a:t>Саур</a:t>
            </a:r>
            <a:r>
              <a:rPr lang="ru-RU" b="1" dirty="0">
                <a:solidFill>
                  <a:srgbClr val="000000"/>
                </a:solidFill>
                <a:latin typeface="Fedra"/>
              </a:rPr>
              <a:t>-Могила. У этого природного образования судьба, возводящая его, без сомнения, в ранг священных мест. Каждый год в годовщину освобождения Донбасса это место собирает тысячи людей, объединенных памятью о подвиге. И сегодня эта память стала еще актуальнее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67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73" y="908720"/>
            <a:ext cx="9000618" cy="539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29573" y="116632"/>
            <a:ext cx="88349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all" spc="0" normalizeH="0" baseline="0" noProof="0" dirty="0" err="1" smtClean="0">
                <a:ln>
                  <a:noFill/>
                </a:ln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  <a:t>Саур</a:t>
            </a:r>
            <a:r>
              <a:rPr kumimoji="0" lang="ru-RU" sz="3200" b="0" i="0" u="none" strike="noStrike" kern="0" cap="all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  <a:t>-могила (1967 -2014 годы)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3764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07" y="44624"/>
            <a:ext cx="9101976" cy="681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494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f3.ppt-online.org/files3/slide/m/mHDbOondKr68jPRlMAv3suUeq4Gz2FISZXt7iy/slide-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3" t="21898"/>
          <a:stretch/>
        </p:blipFill>
        <p:spPr bwMode="auto">
          <a:xfrm>
            <a:off x="773329" y="1124744"/>
            <a:ext cx="7776864" cy="522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3419" y="260648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all" spc="0" normalizeH="0" baseline="0" noProof="0" dirty="0" err="1" smtClean="0">
                <a:ln>
                  <a:noFill/>
                </a:ln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  <a:t>Саур</a:t>
            </a:r>
            <a:r>
              <a:rPr kumimoji="0" lang="ru-RU" sz="3200" b="0" i="0" u="none" strike="noStrike" kern="0" cap="all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  <a:t>-могила (2014 - 2022  годы)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3329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День освобождения Донбасса\Фон для слайдов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0905" cy="6858000"/>
          </a:xfrm>
          <a:prstGeom prst="rect">
            <a:avLst/>
          </a:prstGeom>
          <a:noFill/>
        </p:spPr>
      </p:pic>
      <p:pic>
        <p:nvPicPr>
          <p:cNvPr id="1026" name="Picture 2" descr="F:\День освобождения Донбасса\Материалы\1945_43-1m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CFC8B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rot="20807232">
            <a:off x="4136209" y="2634322"/>
            <a:ext cx="4686536" cy="3353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42844" y="1000108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/>
            <a:r>
              <a:rPr lang="ru-RU" sz="36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rgbClr val="DCC690">
                      <a:alpha val="40000"/>
                    </a:srgbClr>
                  </a:glow>
                </a:effectLst>
                <a:latin typeface="Adventure" pitchFamily="2" charset="0"/>
              </a:rPr>
              <a:t>Утром 21 октября 1941 года немецкие войска вошли в город Сталино.</a:t>
            </a:r>
          </a:p>
          <a:p>
            <a:pPr indent="360000"/>
            <a:r>
              <a:rPr lang="ru-RU" sz="36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rgbClr val="DCC690">
                      <a:alpha val="40000"/>
                    </a:srgbClr>
                  </a:glow>
                </a:effectLst>
                <a:latin typeface="Adventure" pitchFamily="2" charset="0"/>
              </a:rPr>
              <a:t>Фашистские захватчики сразу принялись наводить свой порядок. Первым делом они перевели стрелки всех часов на берлинское время, расстреляли и сбросили в шурф </a:t>
            </a:r>
          </a:p>
          <a:p>
            <a:pPr indent="360000"/>
            <a:r>
              <a:rPr lang="ru-RU" sz="36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rgbClr val="DCC690">
                      <a:alpha val="40000"/>
                    </a:srgbClr>
                  </a:glow>
                </a:effectLst>
                <a:latin typeface="Adventure" pitchFamily="2" charset="0"/>
              </a:rPr>
              <a:t>          шахты десятки сотен людей. </a:t>
            </a:r>
            <a:endParaRPr lang="ru-RU" sz="3600" b="1" dirty="0">
              <a:ln>
                <a:solidFill>
                  <a:schemeClr val="bg1"/>
                </a:solidFill>
              </a:ln>
              <a:effectLst>
                <a:glow rad="101600">
                  <a:srgbClr val="DCC690">
                    <a:alpha val="40000"/>
                  </a:srgbClr>
                </a:glow>
              </a:effectLst>
              <a:latin typeface="Adventure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f3.ppt-online.org/files3/slide/m/mHDbOondKr68jPRlMAv3suUeq4Gz2FISZXt7iy/slide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89200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52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mg2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74638"/>
            <a:ext cx="8640763" cy="620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947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День освобождения Донбасса\Фон для слайдов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902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282" y="1000108"/>
            <a:ext cx="88583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rgbClr val="E3D9AF">
                      <a:alpha val="40000"/>
                    </a:srgbClr>
                  </a:glow>
                </a:effectLst>
                <a:latin typeface="Adventure" pitchFamily="2" charset="0"/>
              </a:rPr>
              <a:t>Люди зарабатывали на хлеб кто как мог: мальчишки приспособили для перевозки поклажи тележки, которые важно называли «такси». Подходивший вояка клал свои пожитки на тачку и ребята катили ее по указанному ордеру на поселение адресу.    В оплату перепадали когда   </a:t>
            </a:r>
          </a:p>
          <a:p>
            <a:r>
              <a:rPr lang="ru-RU" sz="36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rgbClr val="E3D9AF">
                      <a:alpha val="40000"/>
                    </a:srgbClr>
                  </a:glow>
                </a:effectLst>
                <a:latin typeface="Adventure" pitchFamily="2" charset="0"/>
              </a:rPr>
              <a:t>            кусок сахара, шоколад,  </a:t>
            </a:r>
          </a:p>
          <a:p>
            <a:r>
              <a:rPr lang="ru-RU" sz="36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rgbClr val="E3D9AF">
                      <a:alpha val="40000"/>
                    </a:srgbClr>
                  </a:glow>
                </a:effectLst>
                <a:latin typeface="Adventure" pitchFamily="2" charset="0"/>
              </a:rPr>
              <a:t>           полбуханки хлеба, а когда и </a:t>
            </a:r>
          </a:p>
          <a:p>
            <a:r>
              <a:rPr lang="ru-RU" sz="3600" b="1" dirty="0" smtClean="0">
                <a:ln>
                  <a:solidFill>
                    <a:schemeClr val="bg1"/>
                  </a:solidFill>
                </a:ln>
                <a:effectLst>
                  <a:glow rad="101600">
                    <a:srgbClr val="E3D9AF">
                      <a:alpha val="40000"/>
                    </a:srgbClr>
                  </a:glow>
                </a:effectLst>
                <a:latin typeface="Adventure" pitchFamily="2" charset="0"/>
              </a:rPr>
              <a:t>                       сухарь.</a:t>
            </a:r>
            <a:endParaRPr lang="ru-RU" sz="3600" b="1" dirty="0">
              <a:ln>
                <a:solidFill>
                  <a:schemeClr val="bg1"/>
                </a:solidFill>
              </a:ln>
              <a:effectLst>
                <a:glow rad="101600">
                  <a:srgbClr val="E3D9AF">
                    <a:alpha val="40000"/>
                  </a:srgbClr>
                </a:glow>
              </a:effectLst>
              <a:latin typeface="Adventure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День освобождения Донбасса\Фон для слайдов\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902" cy="6858000"/>
          </a:xfrm>
          <a:prstGeom prst="rect">
            <a:avLst/>
          </a:prstGeom>
          <a:noFill/>
        </p:spPr>
      </p:pic>
      <p:pic>
        <p:nvPicPr>
          <p:cNvPr id="7170" name="Picture 2" descr="F:\День освобождения Донбасса\Материалы\2802fb3c34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CFC8B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rot="20992982">
            <a:off x="681711" y="1360412"/>
            <a:ext cx="4150413" cy="2797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F:\День освобождения Донбасса\Материалы\bombezhka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CFC8B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rot="797744">
            <a:off x="4478730" y="3019582"/>
            <a:ext cx="4085403" cy="2955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 l="7410" r="16171"/>
          <a:stretch>
            <a:fillRect/>
          </a:stretch>
        </p:blipFill>
        <p:spPr>
          <a:xfrm>
            <a:off x="-107950" y="1588"/>
            <a:ext cx="9348788" cy="6856412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5157192"/>
            <a:ext cx="9433048" cy="1340768"/>
          </a:xfr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700" b="1" dirty="0" smtClean="0"/>
              <a:t>Гитлеровцы </a:t>
            </a:r>
            <a:r>
              <a:rPr lang="ru-RU" sz="1700" b="1" dirty="0"/>
              <a:t>приложили все силы, чтобы использовать огромные экономические ресурсы края, </a:t>
            </a:r>
            <a:r>
              <a:rPr lang="ru-RU" sz="1700" b="1" dirty="0" smtClean="0"/>
              <a:t/>
            </a:r>
            <a:br>
              <a:rPr lang="ru-RU" sz="1700" b="1" dirty="0" smtClean="0"/>
            </a:br>
            <a:r>
              <a:rPr lang="ru-RU" sz="1700" b="1" dirty="0" smtClean="0"/>
              <a:t>но </a:t>
            </a:r>
            <a:r>
              <a:rPr lang="ru-RU" sz="1700" b="1" dirty="0" smtClean="0">
                <a:solidFill>
                  <a:srgbClr val="C00000"/>
                </a:solidFill>
              </a:rPr>
              <a:t>люди </a:t>
            </a:r>
            <a:r>
              <a:rPr lang="ru-RU" sz="1700" b="1" dirty="0">
                <a:solidFill>
                  <a:srgbClr val="C00000"/>
                </a:solidFill>
              </a:rPr>
              <a:t>Донбасса </a:t>
            </a:r>
            <a:r>
              <a:rPr lang="ru-RU" sz="1700" b="1" dirty="0" smtClean="0">
                <a:solidFill>
                  <a:srgbClr val="C00000"/>
                </a:solidFill>
              </a:rPr>
              <a:t>развернули решительную </a:t>
            </a:r>
            <a:r>
              <a:rPr lang="ru-RU" sz="1700" b="1" dirty="0">
                <a:solidFill>
                  <a:srgbClr val="C00000"/>
                </a:solidFill>
              </a:rPr>
              <a:t>борьбу против врага. </a:t>
            </a:r>
            <a:r>
              <a:rPr lang="ru-RU" sz="1700" b="1" dirty="0"/>
              <a:t/>
            </a:r>
            <a:br>
              <a:rPr lang="ru-RU" sz="1700" b="1" dirty="0"/>
            </a:br>
            <a:r>
              <a:rPr lang="ru-RU" sz="1700" b="1" dirty="0" smtClean="0"/>
              <a:t>На </a:t>
            </a:r>
            <a:r>
              <a:rPr lang="ru-RU" sz="1700" b="1" dirty="0"/>
              <a:t>защиту р</a:t>
            </a:r>
            <a:r>
              <a:rPr lang="ru-RU" sz="1700" b="1" dirty="0" smtClean="0"/>
              <a:t>одной земли встали </a:t>
            </a:r>
            <a:r>
              <a:rPr lang="ru-RU" sz="1700" b="1" dirty="0"/>
              <a:t>не только регулярные войска, но и непосредственно жители региона. Создавались воинские подразделения, состав которых проходил срочную </a:t>
            </a:r>
            <a:r>
              <a:rPr lang="ru-RU" sz="1700" b="1" dirty="0" smtClean="0"/>
              <a:t>выучку.</a:t>
            </a:r>
            <a:endParaRPr lang="ru-RU" sz="17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img2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-141288"/>
            <a:ext cx="9074150" cy="714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84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День освобождения Донбасса\Фон для слайдов\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902" cy="6858000"/>
          </a:xfrm>
          <a:prstGeom prst="rect">
            <a:avLst/>
          </a:prstGeom>
          <a:noFill/>
        </p:spPr>
      </p:pic>
      <p:pic>
        <p:nvPicPr>
          <p:cNvPr id="5122" name="Picture 2" descr="http://pbs.twimg.com/media/CD5FaL9WAAAcWRh.jpg:large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859190" y="1268760"/>
            <a:ext cx="4752528" cy="297033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124" name="Picture 4" descr="http://www.vmir.su/uploads/posts/1404476056_1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10620"/>
          <a:stretch/>
        </p:blipFill>
        <p:spPr bwMode="auto">
          <a:xfrm>
            <a:off x="4285328" y="3158970"/>
            <a:ext cx="4827067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126" name="Picture 6" descr="http://site-f54664c.umi.ru/images/cms/data/23-2.jpg"/>
          <p:cNvPicPr>
            <a:picLocks noChangeAspect="1" noChangeArrowheads="1"/>
          </p:cNvPicPr>
          <p:nvPr/>
        </p:nvPicPr>
        <p:blipFill rotWithShape="1">
          <a:blip r:embed="rId5" cstate="print">
            <a:extLst/>
          </a:blip>
          <a:srcRect l="31012" t="9793"/>
          <a:stretch/>
        </p:blipFill>
        <p:spPr bwMode="auto">
          <a:xfrm>
            <a:off x="107503" y="3420208"/>
            <a:ext cx="4205536" cy="340251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3719" y="-35060"/>
            <a:ext cx="8928993" cy="1714202"/>
          </a:xfrm>
          <a:ln/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/>
              <a:t>В </a:t>
            </a:r>
            <a:r>
              <a:rPr lang="ru-RU" sz="2000" b="1" dirty="0"/>
              <a:t>Донецкой области действовало 180 партизанских отрядов,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за </a:t>
            </a:r>
            <a:r>
              <a:rPr lang="ru-RU" sz="2000" b="1" dirty="0"/>
              <a:t>время оккупации партизаны провели 600 боевых операций</a:t>
            </a:r>
            <a:r>
              <a:rPr lang="ru-RU" sz="2000" b="1" dirty="0" smtClean="0"/>
              <a:t>,</a:t>
            </a:r>
            <a:br>
              <a:rPr lang="ru-RU" sz="2000" b="1" dirty="0" smtClean="0"/>
            </a:br>
            <a:r>
              <a:rPr lang="ru-RU" sz="2000" b="1" dirty="0" smtClean="0"/>
              <a:t> </a:t>
            </a:r>
            <a:r>
              <a:rPr lang="ru-RU" sz="2000" b="1" dirty="0"/>
              <a:t>уничтожено свыше 10-ти тысяч фашистских солдат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День освобождения Донбасса\Материалы\Фон для слайдов\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902" cy="6858000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1835" y="0"/>
            <a:ext cx="9112165" cy="6813376"/>
          </a:xfrm>
          <a:effectLst>
            <a:softEdge rad="112500"/>
          </a:effectLst>
        </p:spPr>
      </p:pic>
      <p:pic>
        <p:nvPicPr>
          <p:cNvPr id="7170" name="Picture 2" descr="http://www.etoretro.ru/data/media/169/13238078363f5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2438" t="3131" r="30499" b="22250"/>
          <a:stretch/>
        </p:blipFill>
        <p:spPr bwMode="auto">
          <a:xfrm>
            <a:off x="5220072" y="4465746"/>
            <a:ext cx="3909129" cy="239225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552" y="9790"/>
            <a:ext cx="8363272" cy="922114"/>
          </a:xfrm>
          <a:ln/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000" b="1" dirty="0"/>
              <a:t>Донецк </a:t>
            </a:r>
            <a:r>
              <a:rPr lang="ru-RU" sz="3000" b="1" dirty="0" smtClean="0"/>
              <a:t> сформировал  шахтерскую  дивизию</a:t>
            </a:r>
            <a:endParaRPr lang="ru-RU" sz="3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4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5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6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7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407</Words>
  <Application>Microsoft Office PowerPoint</Application>
  <PresentationFormat>Экран (4:3)</PresentationFormat>
  <Paragraphs>52</Paragraphs>
  <Slides>31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Тема Office</vt:lpstr>
      <vt:lpstr>Трек</vt:lpstr>
      <vt:lpstr>1_Трек</vt:lpstr>
      <vt:lpstr>2_Трек</vt:lpstr>
      <vt:lpstr>3_Трек</vt:lpstr>
      <vt:lpstr>4_Трек</vt:lpstr>
      <vt:lpstr>5_Трек</vt:lpstr>
      <vt:lpstr>6_Трек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Гитлеровцы приложили все силы, чтобы использовать огромные экономические ресурсы края,  но люди Донбасса развернули решительную борьбу против врага.  На защиту родной земли встали не только регулярные войска, но и непосредственно жители региона. Создавались воинские подразделения, состав которых проходил срочную выучку.</vt:lpstr>
      <vt:lpstr>Презентация PowerPoint</vt:lpstr>
      <vt:lpstr>В Донецкой области действовало 180 партизанских отрядов,  за время оккупации партизаны провели 600 боевых операций,  уничтожено свыше 10-ти тысяч фашистских солдат</vt:lpstr>
      <vt:lpstr>Донецк  сформировал  шахтерскую  дивизию</vt:lpstr>
      <vt:lpstr>В Донецкой области действовало 180 партизанских отрядов,  за время оккупации партизаны провели 600 боевых операций,  уничтожено свыше 10-ти тысяч фашистских солдат</vt:lpstr>
      <vt:lpstr>Презентация PowerPoint</vt:lpstr>
      <vt:lpstr>Презентация PowerPoint</vt:lpstr>
      <vt:lpstr>Презентация PowerPoint</vt:lpstr>
      <vt:lpstr>15 сентября Донбасс был полностью освобожден  от немецко - фашистских захватчиков</vt:lpstr>
      <vt:lpstr> Когда подходят памятные даты,  Мы почему-то чувствуем вину.  Все меньше вспоминаем о Победе,  Все больше забываем про войну.  Но боль еще исчезнуть не готова,  Те годы — миллионы личных драм!  А потому давайте вспомним снова  Всех тех, кто подарил Победу нам!  Молчанием почтите память павших,  Заботой окружите жизнь живых.  И хоть частицу долга ветеранам  Спешите благодарно возвратить! </vt:lpstr>
      <vt:lpstr>Гринкевич Франц Андреевич</vt:lpstr>
      <vt:lpstr>Гуров Кузьма Акимович</vt:lpstr>
      <vt:lpstr>Лидия Литвяк- «Белая лилия Сталинграда» </vt:lpstr>
      <vt:lpstr>Панченко Борис Константинович</vt:lpstr>
      <vt:lpstr>Марунченко Павел Поликарпович</vt:lpstr>
      <vt:lpstr>Кошелев Николай Иванович</vt:lpstr>
      <vt:lpstr>Герои Советского Союза родом из Донбасса, г. Макеевки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Для проектора</dc:creator>
  <cp:lastModifiedBy>Пользователь</cp:lastModifiedBy>
  <cp:revision>32</cp:revision>
  <dcterms:created xsi:type="dcterms:W3CDTF">2020-09-04T09:40:39Z</dcterms:created>
  <dcterms:modified xsi:type="dcterms:W3CDTF">2022-09-06T23:35:12Z</dcterms:modified>
</cp:coreProperties>
</file>